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2"/>
  </p:notesMasterIdLst>
  <p:handoutMasterIdLst>
    <p:handoutMasterId r:id="rId13"/>
  </p:handoutMasterIdLst>
  <p:sldIdLst>
    <p:sldId id="1456" r:id="rId2"/>
    <p:sldId id="1528" r:id="rId3"/>
    <p:sldId id="1526" r:id="rId4"/>
    <p:sldId id="1533" r:id="rId5"/>
    <p:sldId id="1452" r:id="rId6"/>
    <p:sldId id="1457" r:id="rId7"/>
    <p:sldId id="1454" r:id="rId8"/>
    <p:sldId id="1455" r:id="rId9"/>
    <p:sldId id="1532" r:id="rId10"/>
    <p:sldId id="14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7C67"/>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27" autoAdjust="0"/>
    <p:restoredTop sz="57830" autoAdjust="0"/>
  </p:normalViewPr>
  <p:slideViewPr>
    <p:cSldViewPr snapToGrid="0">
      <p:cViewPr varScale="1">
        <p:scale>
          <a:sx n="69" d="100"/>
          <a:sy n="69" d="100"/>
        </p:scale>
        <p:origin x="2238" y="84"/>
      </p:cViewPr>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p:cViewPr varScale="1">
        <p:scale>
          <a:sx n="91" d="100"/>
          <a:sy n="91" d="100"/>
        </p:scale>
        <p:origin x="375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9996A5-CDFA-4FEF-B9FA-99C6A27416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C6002D5-AFD6-4B64-889C-6089F5AD0B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E72F5D-C35F-4583-AC44-96057386B1C3}" type="datetimeFigureOut">
              <a:rPr lang="en-US" smtClean="0"/>
              <a:t>3/19/2024</a:t>
            </a:fld>
            <a:endParaRPr lang="en-US"/>
          </a:p>
        </p:txBody>
      </p:sp>
      <p:sp>
        <p:nvSpPr>
          <p:cNvPr id="4" name="Footer Placeholder 3">
            <a:extLst>
              <a:ext uri="{FF2B5EF4-FFF2-40B4-BE49-F238E27FC236}">
                <a16:creationId xmlns:a16="http://schemas.microsoft.com/office/drawing/2014/main" id="{9B6892E0-9B3D-4A16-A3D7-65F9D5451F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394A9B6-496B-4302-B6B3-7998B21AA1B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2B022A-1C23-4C6C-B7AA-C008090E503C}" type="slidenum">
              <a:rPr lang="en-US" smtClean="0"/>
              <a:t>‹#›</a:t>
            </a:fld>
            <a:endParaRPr lang="en-US"/>
          </a:p>
        </p:txBody>
      </p:sp>
    </p:spTree>
    <p:extLst>
      <p:ext uri="{BB962C8B-B14F-4D97-AF65-F5344CB8AC3E}">
        <p14:creationId xmlns:p14="http://schemas.microsoft.com/office/powerpoint/2010/main" val="3752406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EEFC5D-34F1-49CC-B075-2C1CB9B5A5B7}" type="datetimeFigureOut">
              <a:rPr lang="en-US" smtClean="0"/>
              <a:t>3/19/2024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D0238-40BC-4CCE-B51E-62AE5A568757}" type="slidenum">
              <a:rPr lang="en-US" smtClean="0"/>
              <a:t>‹#›</a:t>
            </a:fld>
            <a:endParaRPr lang="en-US"/>
          </a:p>
        </p:txBody>
      </p:sp>
    </p:spTree>
    <p:extLst>
      <p:ext uri="{BB962C8B-B14F-4D97-AF65-F5344CB8AC3E}">
        <p14:creationId xmlns:p14="http://schemas.microsoft.com/office/powerpoint/2010/main" val="3070144010"/>
      </p:ext>
    </p:extLst>
  </p:cSld>
  <p:clrMap bg1="lt1" tx1="dk1" bg2="lt2" tx2="dk2" accent1="accent1" accent2="accent2" accent3="accent3" accent4="accent4" accent5="accent5" accent6="accent6" hlink="hlink" folHlink="folHlink"/>
  <p:notesStyle>
    <a:lvl1pPr marL="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1pPr>
    <a:lvl2pPr marL="36576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2pPr>
    <a:lvl3pPr marL="54864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3pPr>
    <a:lvl4pPr marL="73152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4pPr>
    <a:lvl5pPr marL="91440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 Review for new members</a:t>
            </a:r>
          </a:p>
          <a:p>
            <a:r>
              <a:rPr lang="en-US" b="1" dirty="0"/>
              <a:t>- </a:t>
            </a:r>
            <a:r>
              <a:rPr lang="en-US" sz="2000" b="1" dirty="0"/>
              <a:t>Wrap-up of Chapters 8 and 9 ("We Do Not Own")</a:t>
            </a:r>
          </a:p>
          <a:p>
            <a:r>
              <a:rPr lang="en-US" sz="2000" b="1" dirty="0"/>
              <a:t>- Chapter 10</a:t>
            </a:r>
          </a:p>
          <a:p>
            <a:r>
              <a:rPr lang="en-US" sz="2000" b="1" dirty="0"/>
              <a:t>- "Out Of Context"</a:t>
            </a:r>
          </a:p>
          <a:p>
            <a:endParaRPr lang="en-US" sz="2000" b="1" dirty="0"/>
          </a:p>
          <a:p>
            <a:r>
              <a:rPr lang="en-US" sz="2000" b="1" dirty="0"/>
              <a:t>-------------------------</a:t>
            </a:r>
          </a:p>
          <a:p>
            <a:r>
              <a:rPr lang="en-US" sz="2000" b="1" dirty="0"/>
              <a:t>Source of our information</a:t>
            </a:r>
          </a:p>
          <a:p>
            <a:r>
              <a:rPr lang="en-US" sz="2000" b="1" dirty="0"/>
              <a:t>-------------------------</a:t>
            </a:r>
          </a:p>
          <a:p>
            <a:endParaRPr lang="en-US" sz="2000" b="1" dirty="0"/>
          </a:p>
          <a:p>
            <a:r>
              <a:rPr lang="en-US" sz="2000" b="1" dirty="0"/>
              <a:t>Revelation; </a:t>
            </a:r>
            <a:r>
              <a:rPr lang="en-US" sz="2000" b="1" dirty="0" err="1"/>
              <a:t>Bibl</a:t>
            </a:r>
            <a:endParaRPr lang="en-US" sz="2000" b="1" dirty="0"/>
          </a:p>
          <a:p>
            <a:r>
              <a:rPr lang="en-US" sz="2000" b="1" dirty="0"/>
              <a:t>History</a:t>
            </a:r>
          </a:p>
          <a:p>
            <a:r>
              <a:rPr lang="en-US" sz="2000" b="1" dirty="0"/>
              <a:t>Archaeology to a small degree</a:t>
            </a:r>
          </a:p>
          <a:p>
            <a:endParaRPr lang="en-US" sz="2000" b="1" dirty="0"/>
          </a:p>
          <a:p>
            <a:r>
              <a:rPr lang="en-US" sz="2000" b="1" dirty="0"/>
              <a:t>----------------</a:t>
            </a:r>
          </a:p>
          <a:p>
            <a:r>
              <a:rPr lang="en-US" sz="2000" b="1" dirty="0"/>
              <a:t>Rejected Sources</a:t>
            </a:r>
          </a:p>
          <a:p>
            <a:r>
              <a:rPr lang="en-US" sz="2000" b="1" dirty="0"/>
              <a:t>----------------</a:t>
            </a:r>
          </a:p>
          <a:p>
            <a:endParaRPr lang="en-US" sz="2000" b="1" dirty="0"/>
          </a:p>
          <a:p>
            <a:r>
              <a:rPr lang="en-US" sz="2000" b="1" dirty="0"/>
              <a:t>Scholars</a:t>
            </a:r>
          </a:p>
          <a:p>
            <a:r>
              <a:rPr lang="en-US" sz="2000" b="1" dirty="0"/>
              <a:t>Forums</a:t>
            </a:r>
          </a:p>
          <a:p>
            <a:r>
              <a:rPr lang="en-US" sz="2000" b="1" dirty="0"/>
              <a:t>Commentators, Text Book</a:t>
            </a:r>
          </a:p>
          <a:p>
            <a:r>
              <a:rPr lang="en-US" sz="2000" b="1" dirty="0"/>
              <a:t>Oral Traditions</a:t>
            </a:r>
          </a:p>
          <a:p>
            <a:r>
              <a:rPr lang="en-US" sz="2000" b="1" dirty="0"/>
              <a:t>- Revelation cannot be understood</a:t>
            </a:r>
          </a:p>
          <a:p>
            <a:r>
              <a:rPr lang="en-US" sz="2000" b="1" dirty="0"/>
              <a:t>- Revelation written to 7 churches of Asia and isn't for us</a:t>
            </a:r>
          </a:p>
          <a:p>
            <a:r>
              <a:rPr lang="en-US" sz="2000" b="1" dirty="0"/>
              <a:t>- Revelation requires special (scholarly) education and insight</a:t>
            </a:r>
          </a:p>
          <a:p>
            <a:r>
              <a:rPr lang="en-US" sz="2000" b="1" dirty="0"/>
              <a:t>  o Lincoln's pulpit minister isn't afraid of Revelation</a:t>
            </a:r>
          </a:p>
          <a:p>
            <a:r>
              <a:rPr lang="en-US" sz="2000" b="1" dirty="0"/>
              <a:t>  o Lincoln's pulpit minister isn't afraid to study and teach Revelation</a:t>
            </a:r>
          </a:p>
          <a:p>
            <a:r>
              <a:rPr lang="en-US" sz="2000" b="1" dirty="0"/>
              <a:t>  o Lincoln's pulpit minister isn't afraid to teach Revelation in a discussion setting where a conversation can be had</a:t>
            </a:r>
          </a:p>
          <a:p>
            <a:endParaRPr lang="en-US" sz="2000" b="1" dirty="0"/>
          </a:p>
          <a:p>
            <a:r>
              <a:rPr lang="en-US" sz="2000" b="1" dirty="0"/>
              <a:t>-----------</a:t>
            </a:r>
          </a:p>
          <a:p>
            <a:r>
              <a:rPr lang="en-US" sz="2000" b="1" dirty="0"/>
              <a:t>Tribulation</a:t>
            </a:r>
          </a:p>
          <a:p>
            <a:r>
              <a:rPr lang="en-US" sz="2000" b="1" dirty="0"/>
              <a:t>-----------</a:t>
            </a:r>
          </a:p>
          <a:p>
            <a:endParaRPr lang="en-US" sz="2000" b="1" dirty="0"/>
          </a:p>
          <a:p>
            <a:r>
              <a:rPr lang="en-US" sz="2000" b="1" dirty="0"/>
              <a:t>7 characteristics from Revelation</a:t>
            </a:r>
          </a:p>
          <a:p>
            <a:r>
              <a:rPr lang="en-US" sz="2000" b="1" dirty="0"/>
              <a:t>- Completely inconsistent with Pre-M doctrine of the tribulation</a:t>
            </a:r>
          </a:p>
          <a:p>
            <a:r>
              <a:rPr lang="en-US" sz="2000" b="1" dirty="0"/>
              <a:t>- Completely inconsistent with historical record of </a:t>
            </a:r>
            <a:r>
              <a:rPr lang="en-US" sz="2000" b="1" dirty="0" err="1"/>
              <a:t>DoJ</a:t>
            </a:r>
            <a:endParaRPr lang="en-US" sz="2000" b="1" dirty="0"/>
          </a:p>
          <a:p>
            <a:r>
              <a:rPr lang="en-US" sz="2000" b="1" dirty="0"/>
              <a:t>- 100% compatible with historical record of persecution of 1st century church</a:t>
            </a:r>
          </a:p>
          <a:p>
            <a:endParaRPr lang="en-US" sz="2000" b="1" dirty="0"/>
          </a:p>
          <a:p>
            <a:r>
              <a:rPr lang="en-US" sz="2000" b="1" dirty="0"/>
              <a:t>* Same done for 3 other symbols coming soon</a:t>
            </a:r>
          </a:p>
          <a:p>
            <a:r>
              <a:rPr lang="en-US" sz="2000" b="1" dirty="0"/>
              <a:t>* Same done to identify what is the "New Jerusalem"</a:t>
            </a:r>
          </a:p>
          <a:p>
            <a:r>
              <a:rPr lang="en-US" sz="2000" b="1" dirty="0"/>
              <a:t>* Same done to identify villain of Revelation</a:t>
            </a:r>
          </a:p>
          <a:p>
            <a:endParaRPr lang="en-US" sz="2000" b="1" dirty="0"/>
          </a:p>
        </p:txBody>
      </p:sp>
      <p:sp>
        <p:nvSpPr>
          <p:cNvPr id="4" name="Slide Number Placeholder 3"/>
          <p:cNvSpPr>
            <a:spLocks noGrp="1"/>
          </p:cNvSpPr>
          <p:nvPr>
            <p:ph type="sldNum" sz="quarter" idx="5"/>
          </p:nvPr>
        </p:nvSpPr>
        <p:spPr/>
        <p:txBody>
          <a:bodyPr/>
          <a:lstStyle/>
          <a:p>
            <a:fld id="{22CD0238-40BC-4CCE-B51E-62AE5A568757}" type="slidenum">
              <a:rPr lang="en-US" smtClean="0"/>
              <a:t>1</a:t>
            </a:fld>
            <a:endParaRPr lang="en-US"/>
          </a:p>
        </p:txBody>
      </p:sp>
    </p:spTree>
    <p:extLst>
      <p:ext uri="{BB962C8B-B14F-4D97-AF65-F5344CB8AC3E}">
        <p14:creationId xmlns:p14="http://schemas.microsoft.com/office/powerpoint/2010/main" val="69087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C00000"/>
                </a:solidFill>
                <a:latin typeface="Arial" panose="020B0604020202020204" pitchFamily="34" charset="0"/>
                <a:ea typeface="Calibri" panose="020F0502020204030204" pitchFamily="34" charset="0"/>
                <a:cs typeface="Arial" panose="020B0604020202020204" pitchFamily="34" charset="0"/>
              </a:rPr>
              <a:t>Easy to talk about the light, but challenging to walk in that light.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C00000"/>
                </a:solidFill>
                <a:latin typeface="Arial" panose="020B0604020202020204" pitchFamily="34" charset="0"/>
                <a:ea typeface="Calibri" panose="020F0502020204030204" pitchFamily="34" charset="0"/>
                <a:cs typeface="Arial" panose="020B0604020202020204" pitchFamily="34" charset="0"/>
              </a:rPr>
              <a:t>It is always someone else’s relatives who are ghosts.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10</a:t>
            </a:fld>
            <a:endParaRPr lang="en-US"/>
          </a:p>
        </p:txBody>
      </p:sp>
    </p:spTree>
    <p:extLst>
      <p:ext uri="{BB962C8B-B14F-4D97-AF65-F5344CB8AC3E}">
        <p14:creationId xmlns:p14="http://schemas.microsoft.com/office/powerpoint/2010/main" val="2735569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71F8D-5442-85DB-1D85-25ECAB2B77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4F8124-7BFE-9A88-9318-A239A4E5F5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2D114E-E014-C228-A4BF-9E643D829F64}"/>
              </a:ext>
            </a:extLst>
          </p:cNvPr>
          <p:cNvSpPr>
            <a:spLocks noGrp="1"/>
          </p:cNvSpPr>
          <p:nvPr>
            <p:ph type="body" idx="1"/>
          </p:nvPr>
        </p:nvSpPr>
        <p:spPr/>
        <p:txBody>
          <a:bodyPr/>
          <a:lstStyle/>
          <a:p>
            <a:r>
              <a:rPr lang="en-US" sz="2000" b="1" dirty="0"/>
              <a:t>- Review for new members</a:t>
            </a:r>
          </a:p>
          <a:p>
            <a:r>
              <a:rPr lang="en-US" b="1" dirty="0"/>
              <a:t>- </a:t>
            </a:r>
            <a:r>
              <a:rPr lang="en-US" sz="2000" b="1" dirty="0"/>
              <a:t>Wrap-up of Chapters 8 and 9 ("We Do Not Own")</a:t>
            </a:r>
          </a:p>
          <a:p>
            <a:r>
              <a:rPr lang="en-US" sz="2000" b="1" dirty="0"/>
              <a:t>- Chapter 10</a:t>
            </a:r>
          </a:p>
          <a:p>
            <a:r>
              <a:rPr lang="en-US" sz="2000" b="1" dirty="0"/>
              <a:t>- "Out Of Context"</a:t>
            </a:r>
          </a:p>
          <a:p>
            <a:endParaRPr lang="en-US" sz="2000" b="1" dirty="0"/>
          </a:p>
          <a:p>
            <a:r>
              <a:rPr lang="en-US" sz="2000" b="1" dirty="0"/>
              <a:t>-------------------------</a:t>
            </a:r>
          </a:p>
          <a:p>
            <a:r>
              <a:rPr lang="en-US" sz="2000" b="1" dirty="0"/>
              <a:t>Source of our information</a:t>
            </a:r>
          </a:p>
          <a:p>
            <a:r>
              <a:rPr lang="en-US" sz="2000" b="1" dirty="0"/>
              <a:t>-------------------------</a:t>
            </a:r>
          </a:p>
          <a:p>
            <a:endParaRPr lang="en-US" sz="2000" b="1" dirty="0"/>
          </a:p>
          <a:p>
            <a:r>
              <a:rPr lang="en-US" sz="2000" b="1" dirty="0"/>
              <a:t>Revelation; </a:t>
            </a:r>
            <a:r>
              <a:rPr lang="en-US" sz="2000" b="1" dirty="0" err="1"/>
              <a:t>Bibl</a:t>
            </a:r>
            <a:endParaRPr lang="en-US" sz="2000" b="1" dirty="0"/>
          </a:p>
          <a:p>
            <a:r>
              <a:rPr lang="en-US" sz="2000" b="1" dirty="0"/>
              <a:t>History</a:t>
            </a:r>
          </a:p>
          <a:p>
            <a:r>
              <a:rPr lang="en-US" sz="2000" b="1" dirty="0"/>
              <a:t>Archaeology to a small degree</a:t>
            </a:r>
          </a:p>
          <a:p>
            <a:endParaRPr lang="en-US" sz="2000" b="1" dirty="0"/>
          </a:p>
          <a:p>
            <a:r>
              <a:rPr lang="en-US" sz="2000" b="1" dirty="0"/>
              <a:t>----------------</a:t>
            </a:r>
          </a:p>
          <a:p>
            <a:r>
              <a:rPr lang="en-US" sz="2000" b="1" dirty="0"/>
              <a:t>Rejected Sources</a:t>
            </a:r>
          </a:p>
          <a:p>
            <a:r>
              <a:rPr lang="en-US" sz="2000" b="1" dirty="0"/>
              <a:t>----------------</a:t>
            </a:r>
          </a:p>
          <a:p>
            <a:endParaRPr lang="en-US" sz="2000" b="1" dirty="0"/>
          </a:p>
          <a:p>
            <a:r>
              <a:rPr lang="en-US" sz="2000" b="1" dirty="0"/>
              <a:t>Scholars</a:t>
            </a:r>
          </a:p>
          <a:p>
            <a:r>
              <a:rPr lang="en-US" sz="2000" b="1" dirty="0"/>
              <a:t>Forums</a:t>
            </a:r>
          </a:p>
          <a:p>
            <a:r>
              <a:rPr lang="en-US" sz="2000" b="1" dirty="0"/>
              <a:t>Commentators, Text Book</a:t>
            </a:r>
          </a:p>
          <a:p>
            <a:r>
              <a:rPr lang="en-US" sz="2000" b="1" dirty="0"/>
              <a:t>Oral Traditions</a:t>
            </a:r>
          </a:p>
          <a:p>
            <a:r>
              <a:rPr lang="en-US" sz="2000" b="1" dirty="0"/>
              <a:t>- Revelation cannot be understood</a:t>
            </a:r>
          </a:p>
          <a:p>
            <a:r>
              <a:rPr lang="en-US" sz="2000" b="1" dirty="0"/>
              <a:t>- Revelation written to 7 churches of Asia and isn't for us</a:t>
            </a:r>
          </a:p>
          <a:p>
            <a:r>
              <a:rPr lang="en-US" sz="2000" b="1" dirty="0"/>
              <a:t>- Revelation requires special (scholarly) education and insight</a:t>
            </a:r>
          </a:p>
          <a:p>
            <a:r>
              <a:rPr lang="en-US" sz="2000" b="1" dirty="0"/>
              <a:t>  o Lincoln's pulpit minister isn't afraid of Revelation</a:t>
            </a:r>
          </a:p>
          <a:p>
            <a:r>
              <a:rPr lang="en-US" sz="2000" b="1" dirty="0"/>
              <a:t>  o Lincoln's pulpit minister isn't afraid to study and teach Revelation</a:t>
            </a:r>
          </a:p>
          <a:p>
            <a:r>
              <a:rPr lang="en-US" sz="2000" b="1" dirty="0"/>
              <a:t>  o Lincoln's pulpit minister isn't afraid to teach Revelation in a discussion setting where a conversation can be had</a:t>
            </a:r>
          </a:p>
          <a:p>
            <a:endParaRPr lang="en-US" sz="2000" b="1" dirty="0"/>
          </a:p>
          <a:p>
            <a:r>
              <a:rPr lang="en-US" sz="2000" b="1" dirty="0"/>
              <a:t>-----------</a:t>
            </a:r>
          </a:p>
          <a:p>
            <a:r>
              <a:rPr lang="en-US" sz="2000" b="1" dirty="0"/>
              <a:t>Tribulation</a:t>
            </a:r>
          </a:p>
          <a:p>
            <a:r>
              <a:rPr lang="en-US" sz="2000" b="1" dirty="0"/>
              <a:t>-----------</a:t>
            </a:r>
          </a:p>
          <a:p>
            <a:endParaRPr lang="en-US" sz="2000" b="1" dirty="0"/>
          </a:p>
          <a:p>
            <a:r>
              <a:rPr lang="en-US" sz="2000" b="1" dirty="0"/>
              <a:t>7 characteristics from Revelation</a:t>
            </a:r>
          </a:p>
          <a:p>
            <a:r>
              <a:rPr lang="en-US" sz="2000" b="1" dirty="0"/>
              <a:t>- Completely inconsistent with Pre-M doctrine of the tribulation</a:t>
            </a:r>
          </a:p>
          <a:p>
            <a:r>
              <a:rPr lang="en-US" sz="2000" b="1" dirty="0"/>
              <a:t>- Completely inconsistent with historical record of </a:t>
            </a:r>
            <a:r>
              <a:rPr lang="en-US" sz="2000" b="1" dirty="0" err="1"/>
              <a:t>DoJ</a:t>
            </a:r>
            <a:endParaRPr lang="en-US" sz="2000" b="1" dirty="0"/>
          </a:p>
          <a:p>
            <a:r>
              <a:rPr lang="en-US" sz="2000" b="1" dirty="0"/>
              <a:t>- 100% compatible with historical record of persecution of 1st century church</a:t>
            </a:r>
          </a:p>
          <a:p>
            <a:endParaRPr lang="en-US" sz="2000" b="1" dirty="0"/>
          </a:p>
          <a:p>
            <a:r>
              <a:rPr lang="en-US" sz="2000" b="1" dirty="0"/>
              <a:t>* Same done for 3 other symbols coming soon</a:t>
            </a:r>
          </a:p>
          <a:p>
            <a:r>
              <a:rPr lang="en-US" sz="2000" b="1" dirty="0"/>
              <a:t>* Same done to identify what is the "New Jerusalem"</a:t>
            </a:r>
          </a:p>
          <a:p>
            <a:r>
              <a:rPr lang="en-US" sz="2000" b="1" dirty="0"/>
              <a:t>* Same done to identify villain of Revelation</a:t>
            </a:r>
          </a:p>
          <a:p>
            <a:endParaRPr lang="en-US" sz="2000" b="1" dirty="0"/>
          </a:p>
        </p:txBody>
      </p:sp>
      <p:sp>
        <p:nvSpPr>
          <p:cNvPr id="4" name="Slide Number Placeholder 3">
            <a:extLst>
              <a:ext uri="{FF2B5EF4-FFF2-40B4-BE49-F238E27FC236}">
                <a16:creationId xmlns:a16="http://schemas.microsoft.com/office/drawing/2014/main" id="{93B136E2-7202-0B7E-EB41-B45F5BDA515A}"/>
              </a:ext>
            </a:extLst>
          </p:cNvPr>
          <p:cNvSpPr>
            <a:spLocks noGrp="1"/>
          </p:cNvSpPr>
          <p:nvPr>
            <p:ph type="sldNum" sz="quarter" idx="5"/>
          </p:nvPr>
        </p:nvSpPr>
        <p:spPr/>
        <p:txBody>
          <a:bodyPr/>
          <a:lstStyle/>
          <a:p>
            <a:fld id="{22CD0238-40BC-4CCE-B51E-62AE5A568757}" type="slidenum">
              <a:rPr lang="en-US" smtClean="0"/>
              <a:t>2</a:t>
            </a:fld>
            <a:endParaRPr lang="en-US"/>
          </a:p>
        </p:txBody>
      </p:sp>
    </p:spTree>
    <p:extLst>
      <p:ext uri="{BB962C8B-B14F-4D97-AF65-F5344CB8AC3E}">
        <p14:creationId xmlns:p14="http://schemas.microsoft.com/office/powerpoint/2010/main" val="1027879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3</a:t>
            </a:fld>
            <a:endParaRPr lang="en-US"/>
          </a:p>
        </p:txBody>
      </p:sp>
    </p:spTree>
    <p:extLst>
      <p:ext uri="{BB962C8B-B14F-4D97-AF65-F5344CB8AC3E}">
        <p14:creationId xmlns:p14="http://schemas.microsoft.com/office/powerpoint/2010/main" val="2629419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2400" b="1" dirty="0">
                <a:latin typeface="Arial" panose="020B0604020202020204" pitchFamily="34" charset="0"/>
                <a:cs typeface="Arial" panose="020B0604020202020204" pitchFamily="34" charset="0"/>
              </a:rPr>
              <a:t>Rev 1-3:      Introduction to Revelation and victims</a:t>
            </a:r>
          </a:p>
          <a:p>
            <a:pPr algn="just"/>
            <a:r>
              <a:rPr lang="en-US" sz="2400" b="1" dirty="0">
                <a:latin typeface="Arial" panose="020B0604020202020204" pitchFamily="34" charset="0"/>
                <a:cs typeface="Arial" panose="020B0604020202020204" pitchFamily="34" charset="0"/>
              </a:rPr>
              <a:t>Rev 4-5:      Introduction to enforcer and judge</a:t>
            </a:r>
          </a:p>
          <a:p>
            <a:pPr algn="just"/>
            <a:r>
              <a:rPr lang="en-US" sz="2400" b="1" dirty="0">
                <a:latin typeface="Arial" panose="020B0604020202020204" pitchFamily="34" charset="0"/>
                <a:cs typeface="Arial" panose="020B0604020202020204" pitchFamily="34" charset="0"/>
              </a:rPr>
              <a:t>Rev 6:         Opening statement what happened, will happen</a:t>
            </a:r>
          </a:p>
          <a:p>
            <a:pPr algn="just"/>
            <a:r>
              <a:rPr lang="en-US" sz="2400" b="1" dirty="0">
                <a:latin typeface="Arial" panose="020B0604020202020204" pitchFamily="34" charset="0"/>
                <a:cs typeface="Arial" panose="020B0604020202020204" pitchFamily="34" charset="0"/>
              </a:rPr>
              <a:t>Rev 7:         God identifies his people so they don’t get hurt</a:t>
            </a:r>
          </a:p>
          <a:p>
            <a:pPr algn="just"/>
            <a:r>
              <a:rPr lang="en-US" sz="2400" b="1" dirty="0">
                <a:latin typeface="Arial" panose="020B0604020202020204" pitchFamily="34" charset="0"/>
                <a:cs typeface="Arial" panose="020B0604020202020204" pitchFamily="34" charset="0"/>
              </a:rPr>
              <a:t>Rev 8-9:      Villain given opportunities to repent;  refuses</a:t>
            </a:r>
          </a:p>
          <a:p>
            <a:pPr algn="just"/>
            <a:r>
              <a:rPr lang="en-US" sz="2400" b="1" dirty="0">
                <a:latin typeface="Arial" panose="020B0604020202020204" pitchFamily="34" charset="0"/>
                <a:cs typeface="Arial" panose="020B0604020202020204" pitchFamily="34" charset="0"/>
              </a:rPr>
              <a:t>Rev 10:       God’s patience ends;  God has had enough</a:t>
            </a:r>
          </a:p>
          <a:p>
            <a:pPr algn="just"/>
            <a:r>
              <a:rPr lang="en-US" sz="2400" b="1" dirty="0">
                <a:latin typeface="Arial" panose="020B0604020202020204" pitchFamily="34" charset="0"/>
                <a:cs typeface="Arial" panose="020B0604020202020204" pitchFamily="34" charset="0"/>
              </a:rPr>
              <a:t>Rev 11-13:  History of behavior of evil</a:t>
            </a:r>
          </a:p>
          <a:p>
            <a:pPr marL="1097280" lvl="2" indent="-182880" algn="just">
              <a:buFont typeface="Arial" panose="020B0604020202020204" pitchFamily="34" charset="0"/>
              <a:buChar char="•"/>
            </a:pPr>
            <a:r>
              <a:rPr lang="en-US" sz="2400" b="1" dirty="0">
                <a:latin typeface="Arial" panose="020B0604020202020204" pitchFamily="34" charset="0"/>
                <a:cs typeface="Arial" panose="020B0604020202020204" pitchFamily="34" charset="0"/>
              </a:rPr>
              <a:t>11:  Evil’s historical behavior</a:t>
            </a:r>
          </a:p>
          <a:p>
            <a:pPr marL="1097280" lvl="2" indent="-182880" algn="just">
              <a:buFont typeface="Arial" panose="020B0604020202020204" pitchFamily="34" charset="0"/>
              <a:buChar char="•"/>
            </a:pPr>
            <a:r>
              <a:rPr lang="en-US" sz="2400" b="1" dirty="0">
                <a:latin typeface="Arial" panose="020B0604020202020204" pitchFamily="34" charset="0"/>
                <a:cs typeface="Arial" panose="020B0604020202020204" pitchFamily="34" charset="0"/>
              </a:rPr>
              <a:t>12:  How Evil began and why it continues today</a:t>
            </a:r>
          </a:p>
          <a:p>
            <a:pPr marL="1097280" lvl="2" indent="-182880" algn="just">
              <a:buFont typeface="Arial" panose="020B0604020202020204" pitchFamily="34" charset="0"/>
              <a:buChar char="•"/>
            </a:pPr>
            <a:r>
              <a:rPr lang="en-US" sz="2400" b="1" dirty="0">
                <a:latin typeface="Arial" panose="020B0604020202020204" pitchFamily="34" charset="0"/>
                <a:cs typeface="Arial" panose="020B0604020202020204" pitchFamily="34" charset="0"/>
              </a:rPr>
              <a:t>13:  Villain’s behavior in Revelation</a:t>
            </a:r>
          </a:p>
          <a:p>
            <a:pPr algn="just"/>
            <a:r>
              <a:rPr lang="en-US" sz="2400" b="1" dirty="0">
                <a:latin typeface="Arial" panose="020B0604020202020204" pitchFamily="34" charset="0"/>
                <a:cs typeface="Arial" panose="020B0604020202020204" pitchFamily="34" charset="0"/>
              </a:rPr>
              <a:t>Rev 14:       Final warning before reaping harvest</a:t>
            </a:r>
          </a:p>
          <a:p>
            <a:pPr algn="just"/>
            <a:r>
              <a:rPr lang="en-US" sz="2400" b="1" dirty="0">
                <a:latin typeface="Arial" panose="020B0604020202020204" pitchFamily="34" charset="0"/>
                <a:cs typeface="Arial" panose="020B0604020202020204" pitchFamily="34" charset="0"/>
              </a:rPr>
              <a:t>Rev 15:       Heaven rejoices at God’s pronouncement</a:t>
            </a:r>
          </a:p>
          <a:p>
            <a:pPr algn="just"/>
            <a:r>
              <a:rPr lang="en-US" sz="2400" b="1" dirty="0">
                <a:latin typeface="Arial" panose="020B0604020202020204" pitchFamily="34" charset="0"/>
                <a:cs typeface="Arial" panose="020B0604020202020204" pitchFamily="34" charset="0"/>
              </a:rPr>
              <a:t>Rev 16:       Final judgment and disposition of villain</a:t>
            </a:r>
          </a:p>
          <a:p>
            <a:pPr algn="just"/>
            <a:r>
              <a:rPr lang="en-US" sz="2400" b="1" dirty="0">
                <a:latin typeface="Arial" panose="020B0604020202020204" pitchFamily="34" charset="0"/>
                <a:cs typeface="Arial" panose="020B0604020202020204" pitchFamily="34" charset="0"/>
              </a:rPr>
              <a:t>Rev 17:       Positive ID of villain + accomplices</a:t>
            </a:r>
          </a:p>
          <a:p>
            <a:pPr algn="just"/>
            <a:r>
              <a:rPr lang="en-US" sz="2400" b="1" dirty="0">
                <a:latin typeface="Arial" panose="020B0604020202020204" pitchFamily="34" charset="0"/>
                <a:cs typeface="Arial" panose="020B0604020202020204" pitchFamily="34" charset="0"/>
              </a:rPr>
              <a:t>Rev 18:       Accomplices’ reaction to judgement of villain</a:t>
            </a:r>
          </a:p>
          <a:p>
            <a:pPr algn="just"/>
            <a:r>
              <a:rPr lang="en-US" sz="2400" b="1" dirty="0">
                <a:latin typeface="Arial" panose="020B0604020202020204" pitchFamily="34" charset="0"/>
                <a:cs typeface="Arial" panose="020B0604020202020204" pitchFamily="34" charset="0"/>
              </a:rPr>
              <a:t>Rev 19:       Final details of judgment</a:t>
            </a:r>
          </a:p>
          <a:p>
            <a:pPr algn="just"/>
            <a:r>
              <a:rPr lang="en-US" sz="2400" b="1" dirty="0">
                <a:latin typeface="Arial" panose="020B0604020202020204" pitchFamily="34" charset="0"/>
                <a:cs typeface="Arial" panose="020B0604020202020204" pitchFamily="34" charset="0"/>
              </a:rPr>
              <a:t>Rev 20-22:  Faithful’s future on earth and in afterlife</a:t>
            </a:r>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4</a:t>
            </a:fld>
            <a:endParaRPr lang="en-US"/>
          </a:p>
        </p:txBody>
      </p:sp>
    </p:spTree>
    <p:extLst>
      <p:ext uri="{BB962C8B-B14F-4D97-AF65-F5344CB8AC3E}">
        <p14:creationId xmlns:p14="http://schemas.microsoft.com/office/powerpoint/2010/main" val="1460776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a:latin typeface="Arial" panose="020B0604020202020204" pitchFamily="34" charset="0"/>
                <a:cs typeface="Arial" panose="020B0604020202020204" pitchFamily="34" charset="0"/>
              </a:rPr>
              <a:t>Revelation is obviously inspired as well (Rev 1:1).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a:latin typeface="Arial" panose="020B0604020202020204" pitchFamily="34" charset="0"/>
                <a:cs typeface="Arial" panose="020B0604020202020204" pitchFamily="34" charset="0"/>
              </a:rPr>
              <a:t>John’s inspiration was a little different than the other writers of the 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latin typeface="Arial" panose="020B0604020202020204" pitchFamily="34" charset="0"/>
                <a:cs typeface="Arial" panose="020B0604020202020204" pitchFamily="34" charset="0"/>
              </a:rPr>
              <a:t>Other books written years after events occurred requiring inspiration to remember correctly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latin typeface="Arial" panose="020B0604020202020204" pitchFamily="34" charset="0"/>
                <a:cs typeface="Arial" panose="020B0604020202020204" pitchFamily="34" charset="0"/>
              </a:rPr>
              <a:t>John’s inspiration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a:latin typeface="Arial" panose="020B0604020202020204" pitchFamily="34" charset="0"/>
                <a:cs typeface="Arial" panose="020B0604020202020204" pitchFamily="34" charset="0"/>
              </a:rPr>
              <a:t>    (1)  Being able to see the vision, and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a:latin typeface="Arial" panose="020B0604020202020204" pitchFamily="34" charset="0"/>
                <a:cs typeface="Arial" panose="020B0604020202020204" pitchFamily="34" charset="0"/>
              </a:rPr>
              <a:t>    (2)  Writing at the same time as he was seeing the vision</a:t>
            </a:r>
            <a:endParaRPr lang="en-US" b="1" dirty="0">
              <a:latin typeface="Arial" panose="020B0604020202020204" pitchFamily="34" charset="0"/>
              <a:cs typeface="Arial" panose="020B0604020202020204" pitchFamily="34" charset="0"/>
            </a:endParaRPr>
          </a:p>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5</a:t>
            </a:fld>
            <a:endParaRPr lang="en-US"/>
          </a:p>
        </p:txBody>
      </p:sp>
    </p:spTree>
    <p:extLst>
      <p:ext uri="{BB962C8B-B14F-4D97-AF65-F5344CB8AC3E}">
        <p14:creationId xmlns:p14="http://schemas.microsoft.com/office/powerpoint/2010/main" val="1533601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Rev 6:11</a:t>
            </a:r>
          </a:p>
          <a:p>
            <a:pPr marL="342900" indent="-342900">
              <a:buFont typeface="Arial" panose="020B0604020202020204" pitchFamily="34" charset="0"/>
              <a:buChar char="•"/>
            </a:pPr>
            <a:r>
              <a:rPr lang="en-US" b="1" dirty="0"/>
              <a:t>And white robes were given unto every one of them; and it was said unto them, that they should rest yet for a little season, until their fellowservants also and their brethren, that should be killed as they were, should be fulfilled.</a:t>
            </a:r>
          </a:p>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6</a:t>
            </a:fld>
            <a:endParaRPr lang="en-US"/>
          </a:p>
        </p:txBody>
      </p:sp>
    </p:spTree>
    <p:extLst>
      <p:ext uri="{BB962C8B-B14F-4D97-AF65-F5344CB8AC3E}">
        <p14:creationId xmlns:p14="http://schemas.microsoft.com/office/powerpoint/2010/main" val="2502503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rgbClr val="C00000"/>
                </a:solidFill>
                <a:latin typeface="Arial" pitchFamily="34" charset="0"/>
                <a:cs typeface="Arial" pitchFamily="34" charset="0"/>
              </a:rPr>
              <a:t>1 Corinthians 2:7-8</a:t>
            </a:r>
          </a:p>
          <a:p>
            <a:pPr marL="457200" lvl="1" indent="0">
              <a:buNone/>
            </a:pPr>
            <a:r>
              <a:rPr lang="en-US" sz="1200" b="1" baseline="30000" dirty="0">
                <a:solidFill>
                  <a:srgbClr val="C00000"/>
                </a:solidFill>
                <a:latin typeface="Arial" pitchFamily="34" charset="0"/>
                <a:cs typeface="Arial" pitchFamily="34" charset="0"/>
              </a:rPr>
              <a:t>7</a:t>
            </a:r>
            <a:r>
              <a:rPr lang="en-US" sz="1200" b="1" baseline="30000" dirty="0">
                <a:latin typeface="Arial" pitchFamily="34" charset="0"/>
                <a:cs typeface="Arial" pitchFamily="34" charset="0"/>
              </a:rPr>
              <a:t> </a:t>
            </a:r>
            <a:r>
              <a:rPr lang="en-US" sz="1200" b="1" dirty="0">
                <a:latin typeface="Arial" pitchFamily="34" charset="0"/>
                <a:cs typeface="Arial" pitchFamily="34" charset="0"/>
              </a:rPr>
              <a:t>But we speak the wisdom of God in a mystery, even the hidden wisdom, which God ordained before the world unto our glory </a:t>
            </a:r>
            <a:r>
              <a:rPr lang="en-US" sz="1200" b="1" baseline="30000" dirty="0">
                <a:solidFill>
                  <a:srgbClr val="C00000"/>
                </a:solidFill>
                <a:latin typeface="Arial" pitchFamily="34" charset="0"/>
                <a:cs typeface="Arial" pitchFamily="34" charset="0"/>
              </a:rPr>
              <a:t>8</a:t>
            </a:r>
            <a:r>
              <a:rPr lang="en-US" sz="1200" b="1" baseline="30000" dirty="0">
                <a:latin typeface="Arial" pitchFamily="34" charset="0"/>
                <a:cs typeface="Arial" pitchFamily="34" charset="0"/>
              </a:rPr>
              <a:t> </a:t>
            </a:r>
            <a:r>
              <a:rPr lang="en-US" sz="1200" b="1" dirty="0">
                <a:latin typeface="Arial" pitchFamily="34" charset="0"/>
                <a:cs typeface="Arial" pitchFamily="34" charset="0"/>
              </a:rPr>
              <a:t>which none of the princes of this world knew: for had they known it, they would not have crucified the Lord of glory.</a:t>
            </a:r>
          </a:p>
          <a:p>
            <a:pPr marL="0" indent="0">
              <a:buNone/>
            </a:pPr>
            <a:endParaRPr lang="en-US" sz="1200" b="1" dirty="0">
              <a:latin typeface="Arial" pitchFamily="34" charset="0"/>
              <a:cs typeface="Arial" pitchFamily="34" charset="0"/>
            </a:endParaRPr>
          </a:p>
          <a:p>
            <a:pPr marL="0" indent="0">
              <a:buNone/>
            </a:pPr>
            <a:r>
              <a:rPr lang="en-US" sz="1200" b="1" dirty="0">
                <a:solidFill>
                  <a:srgbClr val="C00000"/>
                </a:solidFill>
                <a:latin typeface="Arial" pitchFamily="34" charset="0"/>
                <a:cs typeface="Arial" pitchFamily="34" charset="0"/>
              </a:rPr>
              <a:t>Romans 16:25</a:t>
            </a:r>
          </a:p>
          <a:p>
            <a:pPr marL="457200" lvl="1" indent="0">
              <a:buNone/>
            </a:pPr>
            <a:r>
              <a:rPr lang="en-US" sz="1200" b="1" baseline="30000" dirty="0">
                <a:solidFill>
                  <a:srgbClr val="C00000"/>
                </a:solidFill>
                <a:latin typeface="Arial" pitchFamily="34" charset="0"/>
                <a:cs typeface="Arial" pitchFamily="34" charset="0"/>
              </a:rPr>
              <a:t>25</a:t>
            </a:r>
            <a:r>
              <a:rPr lang="en-US" sz="1200" b="1" baseline="30000" dirty="0">
                <a:latin typeface="Arial" pitchFamily="34" charset="0"/>
                <a:cs typeface="Arial" pitchFamily="34" charset="0"/>
              </a:rPr>
              <a:t> </a:t>
            </a:r>
            <a:r>
              <a:rPr lang="en-US" sz="1200" b="1" dirty="0">
                <a:latin typeface="Arial" pitchFamily="34" charset="0"/>
                <a:cs typeface="Arial" pitchFamily="34" charset="0"/>
              </a:rPr>
              <a:t>Now to him that is of power to establish you according to my gospel, and the preaching of Jesus Christ, according to the revelation of the mystery, which was kept secret since the world began,</a:t>
            </a:r>
          </a:p>
          <a:p>
            <a:pPr marL="0" indent="0">
              <a:buNone/>
            </a:pPr>
            <a:endParaRPr lang="en-US" sz="1200" b="1" dirty="0">
              <a:latin typeface="Arial" pitchFamily="34" charset="0"/>
              <a:cs typeface="Arial" pitchFamily="34" charset="0"/>
            </a:endParaRPr>
          </a:p>
          <a:p>
            <a:pPr marL="0" indent="0">
              <a:buNone/>
            </a:pPr>
            <a:r>
              <a:rPr lang="en-US" sz="1200" b="1" dirty="0">
                <a:solidFill>
                  <a:srgbClr val="C00000"/>
                </a:solidFill>
                <a:latin typeface="Arial" pitchFamily="34" charset="0"/>
                <a:cs typeface="Arial" pitchFamily="34" charset="0"/>
              </a:rPr>
              <a:t>Colossians 4:3</a:t>
            </a:r>
          </a:p>
          <a:p>
            <a:pPr marL="457200" lvl="1" indent="0">
              <a:buNone/>
            </a:pPr>
            <a:r>
              <a:rPr lang="en-US" sz="1200" b="1" baseline="30000" dirty="0">
                <a:solidFill>
                  <a:srgbClr val="C00000"/>
                </a:solidFill>
                <a:latin typeface="Arial" pitchFamily="34" charset="0"/>
                <a:cs typeface="Arial" pitchFamily="34" charset="0"/>
              </a:rPr>
              <a:t>3</a:t>
            </a:r>
            <a:r>
              <a:rPr lang="en-US" sz="1200" b="1" baseline="30000" dirty="0">
                <a:latin typeface="Arial" pitchFamily="34" charset="0"/>
                <a:cs typeface="Arial" pitchFamily="34" charset="0"/>
              </a:rPr>
              <a:t> </a:t>
            </a:r>
            <a:r>
              <a:rPr lang="en-US" sz="1200" b="1" dirty="0">
                <a:latin typeface="Arial" pitchFamily="34" charset="0"/>
                <a:cs typeface="Arial" pitchFamily="34" charset="0"/>
              </a:rPr>
              <a:t>Withal praying also for us, that God would open unto us a door of utterance, to speak the mystery of Christ, for which I am also in bonds:</a:t>
            </a:r>
          </a:p>
          <a:p>
            <a:pPr marL="0" indent="0">
              <a:buNone/>
            </a:pPr>
            <a:endParaRPr lang="en-US" sz="1200" b="1" dirty="0">
              <a:latin typeface="Arial" pitchFamily="34" charset="0"/>
              <a:cs typeface="Arial" pitchFamily="34" charset="0"/>
            </a:endParaRPr>
          </a:p>
          <a:p>
            <a:pPr marL="0" indent="0">
              <a:buNone/>
            </a:pPr>
            <a:r>
              <a:rPr lang="en-US" sz="1200" b="1" dirty="0">
                <a:solidFill>
                  <a:srgbClr val="C00000"/>
                </a:solidFill>
                <a:latin typeface="Arial" panose="020B0604020202020204" pitchFamily="34" charset="0"/>
                <a:cs typeface="Arial" panose="020B0604020202020204" pitchFamily="34" charset="0"/>
              </a:rPr>
              <a:t>Colossians 1:26-27</a:t>
            </a:r>
          </a:p>
          <a:p>
            <a:pPr marL="457200" lvl="1" indent="0">
              <a:buNone/>
            </a:pPr>
            <a:r>
              <a:rPr lang="en-US" sz="1200" b="1" baseline="30000" dirty="0">
                <a:solidFill>
                  <a:srgbClr val="C00000"/>
                </a:solidFill>
                <a:latin typeface="Arial" panose="020B0604020202020204" pitchFamily="34" charset="0"/>
                <a:cs typeface="Arial" panose="020B0604020202020204" pitchFamily="34" charset="0"/>
              </a:rPr>
              <a:t>26</a:t>
            </a:r>
            <a:r>
              <a:rPr lang="en-US" sz="1200" b="1" baseline="30000" dirty="0">
                <a:latin typeface="Arial" panose="020B0604020202020204" pitchFamily="34" charset="0"/>
                <a:cs typeface="Arial" panose="020B0604020202020204" pitchFamily="34" charset="0"/>
              </a:rPr>
              <a:t> </a:t>
            </a:r>
            <a:r>
              <a:rPr lang="en-US" sz="1200" b="1" dirty="0">
                <a:latin typeface="Arial" pitchFamily="34" charset="0"/>
                <a:cs typeface="Arial" pitchFamily="34" charset="0"/>
              </a:rPr>
              <a:t>Even the mystery which hath been hid from ages and from generations, but now is made manifest to his saints:  </a:t>
            </a:r>
            <a:r>
              <a:rPr lang="en-US" sz="1200" b="1" baseline="30000" dirty="0">
                <a:solidFill>
                  <a:srgbClr val="C00000"/>
                </a:solidFill>
                <a:latin typeface="Arial" panose="020B0604020202020204" pitchFamily="34" charset="0"/>
                <a:cs typeface="Arial" panose="020B0604020202020204" pitchFamily="34" charset="0"/>
              </a:rPr>
              <a:t>27</a:t>
            </a:r>
            <a:r>
              <a:rPr lang="en-US" sz="1200" b="1" baseline="30000" dirty="0">
                <a:latin typeface="Arial" panose="020B0604020202020204" pitchFamily="34" charset="0"/>
                <a:cs typeface="Arial" panose="020B0604020202020204" pitchFamily="34" charset="0"/>
              </a:rPr>
              <a:t> </a:t>
            </a:r>
            <a:r>
              <a:rPr lang="en-US" sz="1200" b="1" dirty="0">
                <a:latin typeface="Arial" pitchFamily="34" charset="0"/>
                <a:cs typeface="Arial" pitchFamily="34" charset="0"/>
              </a:rPr>
              <a:t>To whom God would make known what is the riches of the glory of this mystery among the Gentiles; which is Christ in you, the hope of glory:</a:t>
            </a:r>
          </a:p>
          <a:p>
            <a:pPr marL="0" indent="0">
              <a:buFont typeface="Arial" panose="020B0604020202020204" pitchFamily="34" charset="0"/>
              <a:buNone/>
            </a:pPr>
            <a:endParaRPr lang="en-US"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1" dirty="0">
                <a:latin typeface="Arial" panose="020B0604020202020204" pitchFamily="34" charset="0"/>
                <a:cs typeface="Arial" panose="020B0604020202020204" pitchFamily="34" charset="0"/>
              </a:rPr>
              <a:t>Mystery of God:</a:t>
            </a:r>
          </a:p>
          <a:p>
            <a:pPr marL="171450" indent="-171450">
              <a:buFontTx/>
              <a:buChar char="-"/>
            </a:pPr>
            <a:r>
              <a:rPr lang="en-US" b="1" dirty="0">
                <a:latin typeface="Arial" panose="020B0604020202020204" pitchFamily="34" charset="0"/>
                <a:cs typeface="Arial" panose="020B0604020202020204" pitchFamily="34" charset="0"/>
              </a:rPr>
              <a:t>Salvation</a:t>
            </a:r>
          </a:p>
          <a:p>
            <a:pPr marL="171450" indent="-171450">
              <a:buFontTx/>
              <a:buChar char="-"/>
            </a:pPr>
            <a:r>
              <a:rPr lang="en-US" b="1" dirty="0">
                <a:latin typeface="Arial" panose="020B0604020202020204" pitchFamily="34" charset="0"/>
                <a:cs typeface="Arial" panose="020B0604020202020204" pitchFamily="34" charset="0"/>
              </a:rPr>
              <a:t>Gospel</a:t>
            </a:r>
          </a:p>
          <a:p>
            <a:pPr marL="0" indent="0">
              <a:buFontTx/>
              <a:buNone/>
            </a:pPr>
            <a:endParaRPr lang="en-US" b="1" dirty="0">
              <a:latin typeface="Arial" panose="020B0604020202020204" pitchFamily="34" charset="0"/>
              <a:cs typeface="Arial" panose="020B0604020202020204" pitchFamily="34" charset="0"/>
            </a:endParaRPr>
          </a:p>
          <a:p>
            <a:pPr marL="0" indent="0">
              <a:buFontTx/>
              <a:buNone/>
            </a:pPr>
            <a:r>
              <a:rPr lang="en-US" b="1" dirty="0">
                <a:latin typeface="Arial" panose="020B0604020202020204" pitchFamily="34" charset="0"/>
                <a:cs typeface="Arial" panose="020B0604020202020204" pitchFamily="34" charset="0"/>
              </a:rPr>
              <a:t>God’s plan to reconcile us back to Himself</a:t>
            </a:r>
          </a:p>
          <a:p>
            <a:pPr marL="0" indent="0">
              <a:buFontTx/>
              <a:buNone/>
            </a:pPr>
            <a:endParaRPr lang="en-US" b="1" dirty="0">
              <a:latin typeface="Arial" panose="020B0604020202020204" pitchFamily="34" charset="0"/>
              <a:cs typeface="Arial" panose="020B0604020202020204" pitchFamily="34" charset="0"/>
            </a:endParaRPr>
          </a:p>
          <a:p>
            <a:pPr marL="0" indent="0">
              <a:buFontTx/>
              <a:buNone/>
            </a:pPr>
            <a:r>
              <a:rPr lang="en-US" b="1" dirty="0">
                <a:latin typeface="Arial" panose="020B0604020202020204" pitchFamily="34" charset="0"/>
                <a:cs typeface="Arial" panose="020B0604020202020204" pitchFamily="34" charset="0"/>
              </a:rPr>
              <a:t>No reason to believe this is not the same meaning</a:t>
            </a:r>
          </a:p>
          <a:p>
            <a:pPr marL="0" indent="0">
              <a:buFontTx/>
              <a:buNone/>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7</a:t>
            </a:fld>
            <a:endParaRPr lang="en-US"/>
          </a:p>
        </p:txBody>
      </p:sp>
    </p:spTree>
    <p:extLst>
      <p:ext uri="{BB962C8B-B14F-4D97-AF65-F5344CB8AC3E}">
        <p14:creationId xmlns:p14="http://schemas.microsoft.com/office/powerpoint/2010/main" val="3398337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latin typeface="Arial" panose="020B0604020202020204" pitchFamily="34" charset="0"/>
                <a:cs typeface="Arial" panose="020B0604020202020204" pitchFamily="34" charset="0"/>
              </a:rPr>
              <a:t>The little book, God reconciling us back to Himself, and prophesying are all connected.</a:t>
            </a:r>
          </a:p>
          <a:p>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(Context of surrounding verses)</a:t>
            </a:r>
          </a:p>
          <a:p>
            <a:endParaRPr lang="en-US" sz="28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8</a:t>
            </a:fld>
            <a:endParaRPr lang="en-US"/>
          </a:p>
        </p:txBody>
      </p:sp>
    </p:spTree>
    <p:extLst>
      <p:ext uri="{BB962C8B-B14F-4D97-AF65-F5344CB8AC3E}">
        <p14:creationId xmlns:p14="http://schemas.microsoft.com/office/powerpoint/2010/main" val="2648616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ea typeface="Calibri" panose="020F0502020204030204" pitchFamily="34" charset="0"/>
                <a:cs typeface="Arial" panose="020B0604020202020204" pitchFamily="34" charset="0"/>
              </a:rPr>
              <a:t>Irenaeus is quoted by Eusebius (3</a:t>
            </a:r>
            <a:r>
              <a:rPr lang="en-US" sz="2000" b="1" baseline="30000" dirty="0">
                <a:latin typeface="Arial" panose="020B0604020202020204" pitchFamily="34" charset="0"/>
                <a:ea typeface="Calibri" panose="020F0502020204030204" pitchFamily="34" charset="0"/>
                <a:cs typeface="Arial" panose="020B0604020202020204" pitchFamily="34" charset="0"/>
              </a:rPr>
              <a:t>rd</a:t>
            </a:r>
            <a:r>
              <a:rPr lang="en-US" sz="2000" b="1" dirty="0">
                <a:latin typeface="Arial" panose="020B0604020202020204" pitchFamily="34" charset="0"/>
                <a:ea typeface="Calibri" panose="020F0502020204030204" pitchFamily="34" charset="0"/>
                <a:cs typeface="Arial" panose="020B0604020202020204" pitchFamily="34" charset="0"/>
              </a:rPr>
              <a:t> century AD) Book 3:23 as saying that John was seen in Asian ministry after Patmos.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ea typeface="Calibri" panose="020F0502020204030204" pitchFamily="34" charset="0"/>
                <a:cs typeface="Arial" panose="020B0604020202020204" pitchFamily="34" charset="0"/>
              </a:rPr>
              <a:t>Matthew 26:28 – Prophesy to us; who struck you </a:t>
            </a:r>
          </a:p>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9</a:t>
            </a:fld>
            <a:endParaRPr lang="en-US"/>
          </a:p>
        </p:txBody>
      </p:sp>
    </p:spTree>
    <p:extLst>
      <p:ext uri="{BB962C8B-B14F-4D97-AF65-F5344CB8AC3E}">
        <p14:creationId xmlns:p14="http://schemas.microsoft.com/office/powerpoint/2010/main" val="3839472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D2B3F6-9AFC-B3FF-7799-771477BEC9A1}"/>
              </a:ext>
            </a:extLst>
          </p:cNvPr>
          <p:cNvSpPr>
            <a:spLocks noGrp="1"/>
          </p:cNvSpPr>
          <p:nvPr>
            <p:ph type="sldNum" sz="quarter" idx="10"/>
          </p:nvPr>
        </p:nvSpPr>
        <p:spPr>
          <a:xfrm>
            <a:off x="11427229" y="57640"/>
            <a:ext cx="741105" cy="365125"/>
          </a:xfrm>
          <a:prstGeom prst="rect">
            <a:avLst/>
          </a:prstGeom>
        </p:spPr>
        <p:txBody>
          <a:bodyPr/>
          <a:lstStyle/>
          <a:p>
            <a:fld id="{074AB93A-AEF6-4B2B-8015-AB1375F19FCF}" type="slidenum">
              <a:rPr lang="en-US" smtClean="0"/>
              <a:pPr/>
              <a:t>‹#›</a:t>
            </a:fld>
            <a:endParaRPr lang="en-US"/>
          </a:p>
        </p:txBody>
      </p:sp>
    </p:spTree>
    <p:extLst>
      <p:ext uri="{BB962C8B-B14F-4D97-AF65-F5344CB8AC3E}">
        <p14:creationId xmlns:p14="http://schemas.microsoft.com/office/powerpoint/2010/main" val="407404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D350FB-706B-3CD9-0A0F-AE6326BE19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71" y="-2015"/>
            <a:ext cx="12201720" cy="6860015"/>
          </a:xfrm>
          <a:prstGeom prst="rect">
            <a:avLst/>
          </a:prstGeom>
        </p:spPr>
      </p:pic>
      <p:grpSp>
        <p:nvGrpSpPr>
          <p:cNvPr id="5" name="Group 4">
            <a:extLst>
              <a:ext uri="{FF2B5EF4-FFF2-40B4-BE49-F238E27FC236}">
                <a16:creationId xmlns:a16="http://schemas.microsoft.com/office/drawing/2014/main" id="{901A4708-DBBA-FE6A-8E68-24273EAFAC9C}"/>
              </a:ext>
            </a:extLst>
          </p:cNvPr>
          <p:cNvGrpSpPr/>
          <p:nvPr userDrawn="1"/>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AF526929-6854-E04D-B942-9CE909740EF5}"/>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9" name="Group 8">
              <a:extLst>
                <a:ext uri="{FF2B5EF4-FFF2-40B4-BE49-F238E27FC236}">
                  <a16:creationId xmlns:a16="http://schemas.microsoft.com/office/drawing/2014/main" id="{B1E558B4-43DB-018E-07F8-8FA7025F3366}"/>
                </a:ext>
              </a:extLst>
            </p:cNvPr>
            <p:cNvGrpSpPr/>
            <p:nvPr/>
          </p:nvGrpSpPr>
          <p:grpSpPr>
            <a:xfrm>
              <a:off x="-8349" y="950081"/>
              <a:ext cx="9147932" cy="466344"/>
              <a:chOff x="-8349" y="950081"/>
              <a:chExt cx="9147932" cy="466344"/>
            </a:xfrm>
          </p:grpSpPr>
          <p:pic>
            <p:nvPicPr>
              <p:cNvPr id="15" name="Picture 14">
                <a:extLst>
                  <a:ext uri="{FF2B5EF4-FFF2-40B4-BE49-F238E27FC236}">
                    <a16:creationId xmlns:a16="http://schemas.microsoft.com/office/drawing/2014/main" id="{C9F1F074-9D26-5C38-4FC3-AADA779161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16" name="Picture 15">
                <a:extLst>
                  <a:ext uri="{FF2B5EF4-FFF2-40B4-BE49-F238E27FC236}">
                    <a16:creationId xmlns:a16="http://schemas.microsoft.com/office/drawing/2014/main" id="{ADEB90B8-7871-4A7B-7B64-9AA1A1BBEEE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grpSp>
        <p:nvGrpSpPr>
          <p:cNvPr id="17" name="Group 16">
            <a:extLst>
              <a:ext uri="{FF2B5EF4-FFF2-40B4-BE49-F238E27FC236}">
                <a16:creationId xmlns:a16="http://schemas.microsoft.com/office/drawing/2014/main" id="{C1878111-CF49-61F5-E5CE-4EA8E28BB2BF}"/>
              </a:ext>
            </a:extLst>
          </p:cNvPr>
          <p:cNvGrpSpPr/>
          <p:nvPr userDrawn="1"/>
        </p:nvGrpSpPr>
        <p:grpSpPr>
          <a:xfrm>
            <a:off x="0" y="6766560"/>
            <a:ext cx="12204192" cy="91440"/>
            <a:chOff x="-8349" y="950081"/>
            <a:chExt cx="9147932" cy="466344"/>
          </a:xfrm>
        </p:grpSpPr>
        <p:pic>
          <p:nvPicPr>
            <p:cNvPr id="18" name="Picture 17">
              <a:extLst>
                <a:ext uri="{FF2B5EF4-FFF2-40B4-BE49-F238E27FC236}">
                  <a16:creationId xmlns:a16="http://schemas.microsoft.com/office/drawing/2014/main" id="{DB52C3AE-6B4E-705A-7170-E13DB716B14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19" name="Picture 18">
              <a:extLst>
                <a:ext uri="{FF2B5EF4-FFF2-40B4-BE49-F238E27FC236}">
                  <a16:creationId xmlns:a16="http://schemas.microsoft.com/office/drawing/2014/main" id="{645ACB53-BDE7-A145-7016-DF5FEE6BEE6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sp>
        <p:nvSpPr>
          <p:cNvPr id="2" name="Slide Number Placeholder 1">
            <a:extLst>
              <a:ext uri="{FF2B5EF4-FFF2-40B4-BE49-F238E27FC236}">
                <a16:creationId xmlns:a16="http://schemas.microsoft.com/office/drawing/2014/main" id="{4E534499-3A2D-6704-D2A4-0A4F553904B4}"/>
              </a:ext>
            </a:extLst>
          </p:cNvPr>
          <p:cNvSpPr>
            <a:spLocks noGrp="1"/>
          </p:cNvSpPr>
          <p:nvPr>
            <p:ph type="sldNum" sz="quarter" idx="4"/>
          </p:nvPr>
        </p:nvSpPr>
        <p:spPr>
          <a:xfrm>
            <a:off x="11427229" y="57640"/>
            <a:ext cx="741105" cy="365125"/>
          </a:xfrm>
          <a:prstGeom prst="rect">
            <a:avLst/>
          </a:prstGeom>
        </p:spPr>
        <p:txBody>
          <a:bodyPr vert="horz" lIns="91440" tIns="45720" rIns="91440" bIns="45720" rtlCol="0" anchor="ctr"/>
          <a:lstStyle>
            <a:lvl1pPr algn="ctr">
              <a:defRPr sz="2000" b="1">
                <a:solidFill>
                  <a:srgbClr val="FFFF00"/>
                </a:solidFill>
                <a:latin typeface="Arial" panose="020B0604020202020204" pitchFamily="34" charset="0"/>
                <a:cs typeface="Arial" panose="020B0604020202020204" pitchFamily="34" charset="0"/>
              </a:defRPr>
            </a:lvl1pPr>
          </a:lstStyle>
          <a:p>
            <a:fld id="{074AB93A-AEF6-4B2B-8015-AB1375F19FCF}" type="slidenum">
              <a:rPr lang="en-US" smtClean="0"/>
              <a:pPr/>
              <a:t>‹#›</a:t>
            </a:fld>
            <a:endParaRPr lang="en-US"/>
          </a:p>
        </p:txBody>
      </p:sp>
    </p:spTree>
    <p:extLst>
      <p:ext uri="{BB962C8B-B14F-4D97-AF65-F5344CB8AC3E}">
        <p14:creationId xmlns:p14="http://schemas.microsoft.com/office/powerpoint/2010/main" val="4020486992"/>
      </p:ext>
    </p:extLst>
  </p:cSld>
  <p:clrMap bg1="lt1" tx1="dk1" bg2="lt2" tx2="dk2" accent1="accent1" accent2="accent2" accent3="accent3" accent4="accent4" accent5="accent5" accent6="accent6" hlink="hlink" folHlink="folHlink"/>
  <p:sldLayoutIdLst>
    <p:sldLayoutId id="214748365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Approach</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FE65BD1-B325-2D5E-B748-161D5F20098E}"/>
              </a:ext>
            </a:extLst>
          </p:cNvPr>
          <p:cNvSpPr txBox="1"/>
          <p:nvPr/>
        </p:nvSpPr>
        <p:spPr>
          <a:xfrm>
            <a:off x="2174893" y="505029"/>
            <a:ext cx="7759981" cy="6370975"/>
          </a:xfrm>
          <a:prstGeom prst="rect">
            <a:avLst/>
          </a:prstGeom>
          <a:noFill/>
        </p:spPr>
        <p:txBody>
          <a:bodyPr wrap="square" rtlCol="0">
            <a:spAutoFit/>
          </a:bodyPr>
          <a:lstStyle/>
          <a:p>
            <a:pPr marL="457200" indent="-457200">
              <a:buFont typeface="Arial" panose="020B0604020202020204" pitchFamily="34" charset="0"/>
              <a:buChar char="•"/>
            </a:pPr>
            <a:r>
              <a:rPr lang="en-US" sz="2400" b="1" dirty="0">
                <a:latin typeface="Arial" panose="020B0604020202020204" pitchFamily="34" charset="0"/>
                <a:cs typeface="Arial" panose="020B0604020202020204" pitchFamily="34" charset="0"/>
              </a:rPr>
              <a:t>Sources</a:t>
            </a:r>
          </a:p>
          <a:p>
            <a:pPr marL="971550" lvl="1" indent="-514350">
              <a:buFont typeface="+mj-lt"/>
              <a:buAutoNum type="arabicPeriod"/>
            </a:pPr>
            <a:r>
              <a:rPr lang="en-US" sz="2400" b="1" dirty="0">
                <a:latin typeface="Arial" panose="020B0604020202020204" pitchFamily="34" charset="0"/>
                <a:cs typeface="Arial" panose="020B0604020202020204" pitchFamily="34" charset="0"/>
              </a:rPr>
              <a:t> Revelation &amp; Bible</a:t>
            </a:r>
          </a:p>
          <a:p>
            <a:pPr marL="971550" lvl="1" indent="-514350">
              <a:buFont typeface="+mj-lt"/>
              <a:buAutoNum type="arabicPeriod"/>
            </a:pPr>
            <a:r>
              <a:rPr lang="en-US" sz="2400" b="1" dirty="0">
                <a:latin typeface="Arial" panose="020B0604020202020204" pitchFamily="34" charset="0"/>
                <a:cs typeface="Arial" panose="020B0604020202020204" pitchFamily="34" charset="0"/>
              </a:rPr>
              <a:t> History 1</a:t>
            </a:r>
            <a:r>
              <a:rPr lang="en-US" sz="2400" b="1" baseline="30000" dirty="0">
                <a:latin typeface="Arial" panose="020B0604020202020204" pitchFamily="34" charset="0"/>
                <a:cs typeface="Arial" panose="020B0604020202020204" pitchFamily="34" charset="0"/>
              </a:rPr>
              <a:t>st</a:t>
            </a:r>
            <a:r>
              <a:rPr lang="en-US" sz="2400" b="1" dirty="0">
                <a:latin typeface="Arial" panose="020B0604020202020204" pitchFamily="34" charset="0"/>
                <a:cs typeface="Arial" panose="020B0604020202020204" pitchFamily="34" charset="0"/>
              </a:rPr>
              <a:t> Century (1</a:t>
            </a:r>
            <a:r>
              <a:rPr lang="en-US" sz="2400" b="1" u="sng" baseline="30000" dirty="0">
                <a:latin typeface="Arial" panose="020B0604020202020204" pitchFamily="34" charset="0"/>
                <a:cs typeface="Arial" panose="020B0604020202020204" pitchFamily="34" charset="0"/>
              </a:rPr>
              <a:t>st</a:t>
            </a:r>
            <a:r>
              <a:rPr lang="en-US" sz="2400" b="1" dirty="0">
                <a:latin typeface="Arial" panose="020B0604020202020204" pitchFamily="34" charset="0"/>
                <a:cs typeface="Arial" panose="020B0604020202020204" pitchFamily="34" charset="0"/>
              </a:rPr>
              <a:t> - 3</a:t>
            </a:r>
            <a:r>
              <a:rPr lang="en-US" sz="2400" b="1" u="sng" baseline="30000" dirty="0">
                <a:latin typeface="Arial" panose="020B0604020202020204" pitchFamily="34" charset="0"/>
                <a:cs typeface="Arial" panose="020B0604020202020204" pitchFamily="34" charset="0"/>
              </a:rPr>
              <a:t>rd</a:t>
            </a:r>
            <a:r>
              <a:rPr lang="en-US" sz="2400" b="1" dirty="0">
                <a:latin typeface="Arial" panose="020B0604020202020204" pitchFamily="34" charset="0"/>
                <a:cs typeface="Arial" panose="020B0604020202020204" pitchFamily="34" charset="0"/>
              </a:rPr>
              <a:t> historians)</a:t>
            </a:r>
          </a:p>
          <a:p>
            <a:pPr marL="971550" lvl="1" indent="-514350">
              <a:buFont typeface="+mj-lt"/>
              <a:buAutoNum type="arabicPeriod"/>
            </a:pPr>
            <a:r>
              <a:rPr lang="en-US" sz="2400" b="1" dirty="0">
                <a:latin typeface="Arial" panose="020B0604020202020204" pitchFamily="34" charset="0"/>
                <a:cs typeface="Arial" panose="020B0604020202020204" pitchFamily="34" charset="0"/>
              </a:rPr>
              <a:t> Archaeology (limited)</a:t>
            </a:r>
          </a:p>
          <a:p>
            <a:endParaRPr lang="en-US" sz="2400" b="1" u="sng"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b="1" dirty="0">
                <a:latin typeface="Arial" panose="020B0604020202020204" pitchFamily="34" charset="0"/>
                <a:cs typeface="Arial" panose="020B0604020202020204" pitchFamily="34" charset="0"/>
              </a:rPr>
              <a:t> </a:t>
            </a:r>
            <a:r>
              <a:rPr lang="en-US" sz="2400" b="1" dirty="0">
                <a:solidFill>
                  <a:srgbClr val="C00000"/>
                </a:solidFill>
                <a:latin typeface="Arial" panose="020B0604020202020204" pitchFamily="34" charset="0"/>
                <a:cs typeface="Arial" panose="020B0604020202020204" pitchFamily="34" charset="0"/>
              </a:rPr>
              <a:t>Not</a:t>
            </a:r>
            <a:r>
              <a:rPr lang="en-US" sz="2400" b="1" dirty="0">
                <a:latin typeface="Arial" panose="020B0604020202020204" pitchFamily="34" charset="0"/>
                <a:cs typeface="Arial" panose="020B0604020202020204" pitchFamily="34" charset="0"/>
              </a:rPr>
              <a:t> Sources</a:t>
            </a:r>
          </a:p>
          <a:p>
            <a:pPr marL="971550" lvl="1" indent="-514350">
              <a:buFont typeface="+mj-lt"/>
              <a:buAutoNum type="arabicPeriod"/>
            </a:pPr>
            <a:r>
              <a:rPr lang="en-US" sz="2400" b="1" dirty="0">
                <a:latin typeface="Arial" panose="020B0604020202020204" pitchFamily="34" charset="0"/>
                <a:cs typeface="Arial" panose="020B0604020202020204" pitchFamily="34" charset="0"/>
              </a:rPr>
              <a:t>“Scholarly Community”</a:t>
            </a:r>
          </a:p>
          <a:p>
            <a:pPr marL="971550" lvl="1" indent="-514350">
              <a:buFont typeface="+mj-lt"/>
              <a:buAutoNum type="arabicPeriod"/>
            </a:pPr>
            <a:r>
              <a:rPr lang="en-US" sz="2400" b="1" dirty="0">
                <a:latin typeface="Arial" panose="020B0604020202020204" pitchFamily="34" charset="0"/>
                <a:cs typeface="Arial" panose="020B0604020202020204" pitchFamily="34" charset="0"/>
              </a:rPr>
              <a:t>On-line Forums</a:t>
            </a:r>
          </a:p>
          <a:p>
            <a:pPr marL="971550" lvl="1" indent="-514350">
              <a:buFont typeface="+mj-lt"/>
              <a:buAutoNum type="arabicPeriod"/>
            </a:pPr>
            <a:r>
              <a:rPr lang="en-US" sz="2400" b="1" dirty="0">
                <a:latin typeface="Arial" panose="020B0604020202020204" pitchFamily="34" charset="0"/>
                <a:cs typeface="Arial" panose="020B0604020202020204" pitchFamily="34" charset="0"/>
              </a:rPr>
              <a:t>Commentators, Textbooks</a:t>
            </a:r>
          </a:p>
          <a:p>
            <a:pPr marL="971550" lvl="1" indent="-514350">
              <a:buFont typeface="+mj-lt"/>
              <a:buAutoNum type="arabicPeriod"/>
            </a:pPr>
            <a:r>
              <a:rPr lang="en-US" sz="2400" b="1" dirty="0">
                <a:latin typeface="Arial" panose="020B0604020202020204" pitchFamily="34" charset="0"/>
                <a:cs typeface="Arial" panose="020B0604020202020204" pitchFamily="34" charset="0"/>
              </a:rPr>
              <a:t>Oral Traditions</a:t>
            </a:r>
          </a:p>
          <a:p>
            <a:endParaRPr lang="en-US" sz="24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b="1" dirty="0">
                <a:latin typeface="Arial" panose="020B0604020202020204" pitchFamily="34" charset="0"/>
                <a:cs typeface="Arial" panose="020B0604020202020204" pitchFamily="34" charset="0"/>
              </a:rPr>
              <a:t>Oral Traditions</a:t>
            </a:r>
          </a:p>
          <a:p>
            <a:pPr marL="971550" lvl="1" indent="-514350">
              <a:buFont typeface="+mj-lt"/>
              <a:buAutoNum type="arabicPeriod"/>
            </a:pPr>
            <a:r>
              <a:rPr lang="en-US" sz="2400" b="1" dirty="0">
                <a:latin typeface="Arial" panose="020B0604020202020204" pitchFamily="34" charset="0"/>
                <a:cs typeface="Arial" panose="020B0604020202020204" pitchFamily="34" charset="0"/>
              </a:rPr>
              <a:t>Revelation is too difficult to understand</a:t>
            </a:r>
          </a:p>
          <a:p>
            <a:pPr marL="971550" lvl="1" indent="-514350">
              <a:buFont typeface="+mj-lt"/>
              <a:buAutoNum type="arabicPeriod"/>
            </a:pPr>
            <a:r>
              <a:rPr lang="en-US" sz="2400" b="1" dirty="0">
                <a:latin typeface="Arial" panose="020B0604020202020204" pitchFamily="34" charset="0"/>
                <a:cs typeface="Arial" panose="020B0604020202020204" pitchFamily="34" charset="0"/>
              </a:rPr>
              <a:t>Revelation isn’t applicable to us</a:t>
            </a:r>
          </a:p>
          <a:p>
            <a:pPr marL="971550" lvl="1" indent="-514350">
              <a:buFont typeface="+mj-lt"/>
              <a:buAutoNum type="arabicPeriod"/>
            </a:pPr>
            <a:r>
              <a:rPr lang="en-US" sz="2400" b="1" dirty="0">
                <a:latin typeface="Arial" panose="020B0604020202020204" pitchFamily="34" charset="0"/>
                <a:cs typeface="Arial" panose="020B0604020202020204" pitchFamily="34" charset="0"/>
              </a:rPr>
              <a:t>Requires specialized training &amp; education</a:t>
            </a:r>
          </a:p>
          <a:p>
            <a:pPr marL="971550" lvl="1" indent="-514350">
              <a:buFont typeface="+mj-lt"/>
              <a:buAutoNum type="arabicPeriod"/>
            </a:pPr>
            <a:endParaRPr lang="en-US" sz="2400" b="1"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2400" b="1" dirty="0">
                <a:latin typeface="Arial" panose="020B0604020202020204" pitchFamily="34" charset="0"/>
                <a:cs typeface="Arial" panose="020B0604020202020204" pitchFamily="34" charset="0"/>
              </a:rPr>
              <a:t>More “Oral Traditions” following Ch. 10</a:t>
            </a:r>
          </a:p>
        </p:txBody>
      </p:sp>
    </p:spTree>
    <p:extLst>
      <p:ext uri="{BB962C8B-B14F-4D97-AF65-F5344CB8AC3E}">
        <p14:creationId xmlns:p14="http://schemas.microsoft.com/office/powerpoint/2010/main" val="712397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6" end="6"/>
                                            </p:txEl>
                                          </p:spTgt>
                                        </p:tgtEl>
                                        <p:attrNameLst>
                                          <p:attrName>style.visibility</p:attrName>
                                        </p:attrNameLst>
                                      </p:cBhvr>
                                      <p:to>
                                        <p:strVal val="visible"/>
                                      </p:to>
                                    </p:set>
                                    <p:animEffect transition="in" filter="fade">
                                      <p:cBhvr>
                                        <p:cTn id="10" dur="500"/>
                                        <p:tgtEl>
                                          <p:spTgt spid="4">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animEffect transition="in" filter="fade">
                                      <p:cBhvr>
                                        <p:cTn id="13" dur="500"/>
                                        <p:tgtEl>
                                          <p:spTgt spid="4">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8" end="8"/>
                                            </p:txEl>
                                          </p:spTgt>
                                        </p:tgtEl>
                                        <p:attrNameLst>
                                          <p:attrName>style.visibility</p:attrName>
                                        </p:attrNameLst>
                                      </p:cBhvr>
                                      <p:to>
                                        <p:strVal val="visible"/>
                                      </p:to>
                                    </p:set>
                                    <p:animEffect transition="in" filter="fade">
                                      <p:cBhvr>
                                        <p:cTn id="16" dur="500"/>
                                        <p:tgtEl>
                                          <p:spTgt spid="4">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animEffect transition="in" filter="fade">
                                      <p:cBhvr>
                                        <p:cTn id="19" dur="500"/>
                                        <p:tgtEl>
                                          <p:spTgt spid="4">
                                            <p:txEl>
                                              <p:pRg st="9" end="9"/>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11" end="11"/>
                                            </p:txEl>
                                          </p:spTgt>
                                        </p:tgtEl>
                                        <p:attrNameLst>
                                          <p:attrName>style.visibility</p:attrName>
                                        </p:attrNameLst>
                                      </p:cBhvr>
                                      <p:to>
                                        <p:strVal val="visible"/>
                                      </p:to>
                                    </p:set>
                                    <p:animEffect transition="in" filter="fade">
                                      <p:cBhvr>
                                        <p:cTn id="24" dur="500"/>
                                        <p:tgtEl>
                                          <p:spTgt spid="4">
                                            <p:txEl>
                                              <p:pRg st="11" end="1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animEffect transition="in" filter="fade">
                                      <p:cBhvr>
                                        <p:cTn id="27" dur="500"/>
                                        <p:tgtEl>
                                          <p:spTgt spid="4">
                                            <p:txEl>
                                              <p:pRg st="12" end="1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13" end="13"/>
                                            </p:txEl>
                                          </p:spTgt>
                                        </p:tgtEl>
                                        <p:attrNameLst>
                                          <p:attrName>style.visibility</p:attrName>
                                        </p:attrNameLst>
                                      </p:cBhvr>
                                      <p:to>
                                        <p:strVal val="visible"/>
                                      </p:to>
                                    </p:set>
                                    <p:animEffect transition="in" filter="fade">
                                      <p:cBhvr>
                                        <p:cTn id="30" dur="500"/>
                                        <p:tgtEl>
                                          <p:spTgt spid="4">
                                            <p:txEl>
                                              <p:pRg st="13" end="1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14" end="14"/>
                                            </p:txEl>
                                          </p:spTgt>
                                        </p:tgtEl>
                                        <p:attrNameLst>
                                          <p:attrName>style.visibility</p:attrName>
                                        </p:attrNameLst>
                                      </p:cBhvr>
                                      <p:to>
                                        <p:strVal val="visible"/>
                                      </p:to>
                                    </p:set>
                                    <p:animEffect transition="in" filter="fade">
                                      <p:cBhvr>
                                        <p:cTn id="33" dur="500"/>
                                        <p:tgtEl>
                                          <p:spTgt spid="4">
                                            <p:txEl>
                                              <p:pRg st="14" end="1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16" end="16"/>
                                            </p:txEl>
                                          </p:spTgt>
                                        </p:tgtEl>
                                        <p:attrNameLst>
                                          <p:attrName>style.visibility</p:attrName>
                                        </p:attrNameLst>
                                      </p:cBhvr>
                                      <p:to>
                                        <p:strVal val="visible"/>
                                      </p:to>
                                    </p:set>
                                    <p:animEffect transition="in" filter="fade">
                                      <p:cBhvr>
                                        <p:cTn id="36" dur="500"/>
                                        <p:tgtEl>
                                          <p:spTgt spid="4">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275C5C-874B-F7A9-45DB-512CFB9E690E}"/>
              </a:ext>
            </a:extLst>
          </p:cNvPr>
          <p:cNvSpPr>
            <a:spLocks noGrp="1"/>
          </p:cNvSpPr>
          <p:nvPr>
            <p:ph type="sldNum" sz="quarter" idx="10"/>
          </p:nvPr>
        </p:nvSpPr>
        <p:spPr/>
        <p:txBody>
          <a:bodyPr/>
          <a:lstStyle/>
          <a:p>
            <a:fld id="{074AB93A-AEF6-4B2B-8015-AB1375F19FCF}" type="slidenum">
              <a:rPr lang="en-US" smtClean="0"/>
              <a:pPr/>
              <a:t>10</a:t>
            </a:fld>
            <a:endParaRPr lang="en-US"/>
          </a:p>
        </p:txBody>
      </p:sp>
      <p:sp>
        <p:nvSpPr>
          <p:cNvPr id="3" name="TextBox 2">
            <a:extLst>
              <a:ext uri="{FF2B5EF4-FFF2-40B4-BE49-F238E27FC236}">
                <a16:creationId xmlns:a16="http://schemas.microsoft.com/office/drawing/2014/main" id="{6028E3C1-37F3-88D3-78BD-7F65AE127537}"/>
              </a:ext>
            </a:extLst>
          </p:cNvPr>
          <p:cNvSpPr txBox="1"/>
          <p:nvPr/>
        </p:nvSpPr>
        <p:spPr>
          <a:xfrm>
            <a:off x="820382" y="634845"/>
            <a:ext cx="10469003" cy="5816977"/>
          </a:xfrm>
          <a:prstGeom prst="rect">
            <a:avLst/>
          </a:prstGeom>
          <a:noFill/>
        </p:spPr>
        <p:txBody>
          <a:bodyPr wrap="square" rtlCol="0">
            <a:spAutoFit/>
          </a:bodyPr>
          <a:lstStyle/>
          <a:p>
            <a:pPr marL="228600" indent="-228600" algn="ctr"/>
            <a:r>
              <a:rPr lang="en-US" sz="2400" b="1" dirty="0">
                <a:solidFill>
                  <a:srgbClr val="C00000"/>
                </a:solidFill>
                <a:latin typeface="Arial" panose="020B0604020202020204" pitchFamily="34" charset="0"/>
                <a:ea typeface="Calibri" panose="020F0502020204030204" pitchFamily="34" charset="0"/>
                <a:cs typeface="Arial" panose="020B0604020202020204" pitchFamily="34" charset="0"/>
              </a:rPr>
              <a:t>Why “mystery of God” Described This Way?</a:t>
            </a:r>
            <a:endParaRPr lang="en-US" sz="2400"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lvl="0">
              <a:tabLst>
                <a:tab pos="457200" algn="l"/>
              </a:tabLst>
            </a:pPr>
            <a:endParaRPr lang="en-US" b="1" dirty="0">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tabLst>
                <a:tab pos="457200" algn="l"/>
              </a:tabLst>
            </a:pPr>
            <a:r>
              <a:rPr lang="en-US" sz="2400" b="1" dirty="0">
                <a:latin typeface="Arial" panose="020B0604020202020204" pitchFamily="34" charset="0"/>
                <a:ea typeface="Calibri" panose="020F0502020204030204" pitchFamily="34" charset="0"/>
                <a:cs typeface="Arial" panose="020B0604020202020204" pitchFamily="34" charset="0"/>
              </a:rPr>
              <a:t>Tastes sweet:</a:t>
            </a:r>
            <a:endParaRPr lang="en-US" sz="2400" dirty="0">
              <a:latin typeface="Arial" panose="020B0604020202020204" pitchFamily="34" charset="0"/>
              <a:ea typeface="Calibri" panose="020F0502020204030204" pitchFamily="34" charset="0"/>
              <a:cs typeface="Arial" panose="020B0604020202020204" pitchFamily="34" charset="0"/>
            </a:endParaRPr>
          </a:p>
          <a:p>
            <a:pPr marL="742950" lvl="1" indent="-285750">
              <a:buFont typeface="Courier New" panose="02070309020205020404" pitchFamily="49" charset="0"/>
              <a:buChar char="o"/>
              <a:tabLst>
                <a:tab pos="914400" algn="l"/>
              </a:tabLst>
            </a:pPr>
            <a:r>
              <a:rPr lang="en-US" sz="2400" b="1" dirty="0">
                <a:latin typeface="Arial" panose="020B0604020202020204" pitchFamily="34" charset="0"/>
                <a:ea typeface="Calibri" panose="020F0502020204030204" pitchFamily="34" charset="0"/>
                <a:cs typeface="Arial" panose="020B0604020202020204" pitchFamily="34" charset="0"/>
              </a:rPr>
              <a:t>Religion gives you the warm fuzzies</a:t>
            </a:r>
            <a:endParaRPr lang="en-US" sz="2400" dirty="0">
              <a:latin typeface="Arial" panose="020B0604020202020204" pitchFamily="34" charset="0"/>
              <a:ea typeface="Calibri" panose="020F0502020204030204" pitchFamily="34" charset="0"/>
              <a:cs typeface="Arial" panose="020B0604020202020204" pitchFamily="34" charset="0"/>
            </a:endParaRPr>
          </a:p>
          <a:p>
            <a:pPr marL="742950" lvl="1" indent="-285750">
              <a:buFont typeface="Courier New" panose="02070309020205020404" pitchFamily="49" charset="0"/>
              <a:buChar char="o"/>
              <a:tabLst>
                <a:tab pos="914400" algn="l"/>
              </a:tabLst>
            </a:pPr>
            <a:r>
              <a:rPr lang="en-US" sz="2400" b="1" dirty="0">
                <a:latin typeface="Arial" panose="020B0604020202020204" pitchFamily="34" charset="0"/>
                <a:ea typeface="Calibri" panose="020F0502020204030204" pitchFamily="34" charset="0"/>
                <a:cs typeface="Arial" panose="020B0604020202020204" pitchFamily="34" charset="0"/>
              </a:rPr>
              <a:t>Easy to talk religious</a:t>
            </a:r>
            <a:endParaRPr lang="en-US" sz="2400" dirty="0">
              <a:latin typeface="Arial" panose="020B0604020202020204" pitchFamily="34" charset="0"/>
              <a:ea typeface="Calibri" panose="020F0502020204030204" pitchFamily="34" charset="0"/>
              <a:cs typeface="Arial" panose="020B0604020202020204" pitchFamily="34" charset="0"/>
            </a:endParaRPr>
          </a:p>
          <a:p>
            <a:pPr marL="742950" lvl="1" indent="-285750">
              <a:buFont typeface="Courier New" panose="02070309020205020404" pitchFamily="49" charset="0"/>
              <a:buChar char="o"/>
              <a:tabLst>
                <a:tab pos="914400" algn="l"/>
              </a:tabLst>
            </a:pPr>
            <a:r>
              <a:rPr lang="en-US" sz="2400" b="1" dirty="0">
                <a:latin typeface="Arial" panose="020B0604020202020204" pitchFamily="34" charset="0"/>
                <a:ea typeface="Calibri" panose="020F0502020204030204" pitchFamily="34" charset="0"/>
                <a:cs typeface="Arial" panose="020B0604020202020204" pitchFamily="34" charset="0"/>
              </a:rPr>
              <a:t>Easy to act religious</a:t>
            </a:r>
            <a:endParaRPr lang="en-US" sz="2400" dirty="0">
              <a:latin typeface="Arial" panose="020B0604020202020204" pitchFamily="34" charset="0"/>
              <a:ea typeface="Calibri" panose="020F0502020204030204" pitchFamily="34" charset="0"/>
              <a:cs typeface="Arial" panose="020B0604020202020204" pitchFamily="34" charset="0"/>
            </a:endParaRPr>
          </a:p>
          <a:p>
            <a:pPr marL="742950" lvl="1" indent="-285750">
              <a:buFont typeface="Courier New" panose="02070309020205020404" pitchFamily="49" charset="0"/>
              <a:buChar char="o"/>
              <a:tabLst>
                <a:tab pos="914400" algn="l"/>
              </a:tabLst>
            </a:pPr>
            <a:r>
              <a:rPr lang="en-US" sz="2400" b="1" dirty="0">
                <a:latin typeface="Arial" panose="020B0604020202020204" pitchFamily="34" charset="0"/>
                <a:ea typeface="Calibri" panose="020F0502020204030204" pitchFamily="34" charset="0"/>
                <a:cs typeface="Arial" panose="020B0604020202020204" pitchFamily="34" charset="0"/>
              </a:rPr>
              <a:t>Superficially, the Gospel is wonderful</a:t>
            </a:r>
          </a:p>
          <a:p>
            <a:pPr marL="342900" lvl="0" indent="-342900">
              <a:buFont typeface="Arial" panose="020B0604020202020204" pitchFamily="34" charset="0"/>
              <a:buChar char="•"/>
              <a:tabLst>
                <a:tab pos="457200" algn="l"/>
              </a:tabLst>
            </a:pPr>
            <a:endParaRPr lang="en-US" b="1"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tabLst>
                <a:tab pos="457200" algn="l"/>
              </a:tabLst>
            </a:pPr>
            <a:r>
              <a:rPr lang="en-US" sz="2400" b="1" dirty="0">
                <a:latin typeface="Arial" panose="020B0604020202020204" pitchFamily="34" charset="0"/>
                <a:ea typeface="Calibri" panose="020F0502020204030204" pitchFamily="34" charset="0"/>
                <a:cs typeface="Arial" panose="020B0604020202020204" pitchFamily="34" charset="0"/>
              </a:rPr>
              <a:t>Bitter to belly</a:t>
            </a:r>
          </a:p>
          <a:p>
            <a:pPr marL="800100" lvl="1" indent="-342900">
              <a:buFont typeface="Courier New" panose="02070309020205020404" pitchFamily="49" charset="0"/>
              <a:buChar char="o"/>
              <a:tabLst>
                <a:tab pos="457200" algn="l"/>
              </a:tabLst>
            </a:pPr>
            <a:r>
              <a:rPr lang="en-US" sz="2400" b="1" dirty="0">
                <a:latin typeface="Arial" panose="020B0604020202020204" pitchFamily="34" charset="0"/>
                <a:ea typeface="Calibri" panose="020F0502020204030204" pitchFamily="34" charset="0"/>
                <a:cs typeface="Arial" panose="020B0604020202020204" pitchFamily="34" charset="0"/>
              </a:rPr>
              <a:t>Digest what God requires is a different matter altogether</a:t>
            </a:r>
            <a:endParaRPr lang="en-US" sz="2400" dirty="0">
              <a:latin typeface="Arial" panose="020B0604020202020204" pitchFamily="34" charset="0"/>
              <a:ea typeface="Calibri" panose="020F0502020204030204" pitchFamily="34" charset="0"/>
              <a:cs typeface="Arial" panose="020B0604020202020204" pitchFamily="34" charset="0"/>
            </a:endParaRPr>
          </a:p>
          <a:p>
            <a:pPr marL="1371600" lvl="2" indent="-457200">
              <a:buFont typeface="+mj-lt"/>
              <a:buAutoNum type="arabicPeriod"/>
              <a:tabLst>
                <a:tab pos="914400" algn="l"/>
              </a:tabLst>
            </a:pPr>
            <a:r>
              <a:rPr lang="en-US" sz="2400" b="1" dirty="0">
                <a:latin typeface="Arial" panose="020B0604020202020204" pitchFamily="34" charset="0"/>
                <a:ea typeface="Calibri" panose="020F0502020204030204" pitchFamily="34" charset="0"/>
                <a:cs typeface="Arial" panose="020B0604020202020204" pitchFamily="34" charset="0"/>
              </a:rPr>
              <a:t>People have bitter reaction</a:t>
            </a:r>
            <a:endParaRPr lang="en-US" sz="2400" dirty="0">
              <a:latin typeface="Arial" panose="020B0604020202020204" pitchFamily="34" charset="0"/>
              <a:ea typeface="Calibri" panose="020F0502020204030204" pitchFamily="34" charset="0"/>
              <a:cs typeface="Arial" panose="020B0604020202020204" pitchFamily="34" charset="0"/>
            </a:endParaRPr>
          </a:p>
          <a:p>
            <a:pPr marL="1371600" lvl="2" indent="-457200">
              <a:buFont typeface="+mj-lt"/>
              <a:buAutoNum type="arabicPeriod"/>
              <a:tabLst>
                <a:tab pos="914400" algn="l"/>
              </a:tabLst>
            </a:pPr>
            <a:r>
              <a:rPr lang="en-US" sz="2400" b="1" dirty="0">
                <a:latin typeface="Arial" panose="020B0604020202020204" pitchFamily="34" charset="0"/>
                <a:ea typeface="Calibri" panose="020F0502020204030204" pitchFamily="34" charset="0"/>
                <a:cs typeface="Arial" panose="020B0604020202020204" pitchFamily="34" charset="0"/>
              </a:rPr>
              <a:t>People rationalize ignoring parts of Bible they don’t like</a:t>
            </a:r>
            <a:endParaRPr lang="en-US" sz="2400" dirty="0">
              <a:latin typeface="Arial" panose="020B0604020202020204" pitchFamily="34" charset="0"/>
              <a:ea typeface="Calibri" panose="020F0502020204030204" pitchFamily="34" charset="0"/>
              <a:cs typeface="Arial" panose="020B0604020202020204" pitchFamily="34" charset="0"/>
            </a:endParaRPr>
          </a:p>
          <a:p>
            <a:pPr marL="1371600" lvl="2" indent="-457200">
              <a:buFont typeface="+mj-lt"/>
              <a:buAutoNum type="arabicPeriod"/>
              <a:tabLst>
                <a:tab pos="914400" algn="l"/>
              </a:tabLst>
            </a:pPr>
            <a:r>
              <a:rPr lang="en-US" sz="2400" b="1" dirty="0">
                <a:latin typeface="Arial" panose="020B0604020202020204" pitchFamily="34" charset="0"/>
                <a:ea typeface="Calibri" panose="020F0502020204030204" pitchFamily="34" charset="0"/>
                <a:cs typeface="Arial" panose="020B0604020202020204" pitchFamily="34" charset="0"/>
              </a:rPr>
              <a:t>People change the Word of God to fit their lifestyle</a:t>
            </a:r>
            <a:endParaRPr lang="en-US" sz="2400" dirty="0">
              <a:latin typeface="Arial" panose="020B0604020202020204" pitchFamily="34" charset="0"/>
              <a:ea typeface="Calibri" panose="020F0502020204030204" pitchFamily="34" charset="0"/>
              <a:cs typeface="Arial" panose="020B0604020202020204" pitchFamily="34" charset="0"/>
            </a:endParaRPr>
          </a:p>
          <a:p>
            <a:pPr marL="1371600" lvl="2" indent="-457200">
              <a:buFont typeface="+mj-lt"/>
              <a:buAutoNum type="arabicPeriod"/>
              <a:tabLst>
                <a:tab pos="914400" algn="l"/>
              </a:tabLst>
            </a:pPr>
            <a:r>
              <a:rPr lang="en-US" sz="2400" b="1" dirty="0">
                <a:latin typeface="Arial" panose="020B0604020202020204" pitchFamily="34" charset="0"/>
                <a:ea typeface="Calibri" panose="020F0502020204030204" pitchFamily="34" charset="0"/>
                <a:cs typeface="Arial" panose="020B0604020202020204" pitchFamily="34" charset="0"/>
              </a:rPr>
              <a:t>Ignore its contents altogether</a:t>
            </a:r>
            <a:endParaRPr lang="en-US" sz="240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tabLst>
                <a:tab pos="457200" algn="l"/>
              </a:tabLst>
            </a:pPr>
            <a:endParaRPr lang="en-US" sz="2400" b="1"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tabLst>
                <a:tab pos="457200" algn="l"/>
              </a:tabLst>
            </a:pPr>
            <a:r>
              <a:rPr lang="en-US" sz="2400" b="1" dirty="0">
                <a:latin typeface="Arial" panose="020B0604020202020204" pitchFamily="34" charset="0"/>
                <a:ea typeface="Calibri" panose="020F0502020204030204" pitchFamily="34" charset="0"/>
                <a:cs typeface="Arial" panose="020B0604020202020204" pitchFamily="34" charset="0"/>
              </a:rPr>
              <a:t>Deceased acquaintances are in Heaven regardless how they lived</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
        <p:nvSpPr>
          <p:cNvPr id="5" name="Title 1">
            <a:extLst>
              <a:ext uri="{FF2B5EF4-FFF2-40B4-BE49-F238E27FC236}">
                <a16:creationId xmlns:a16="http://schemas.microsoft.com/office/drawing/2014/main" id="{6CAF220A-5003-3D53-ABD6-EE6E16D51427}"/>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10:7-11</a:t>
            </a:r>
          </a:p>
        </p:txBody>
      </p:sp>
    </p:spTree>
    <p:extLst>
      <p:ext uri="{BB962C8B-B14F-4D97-AF65-F5344CB8AC3E}">
        <p14:creationId xmlns:p14="http://schemas.microsoft.com/office/powerpoint/2010/main" val="163002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fade">
                                      <p:cBhvr>
                                        <p:cTn id="25" dur="500"/>
                                        <p:tgtEl>
                                          <p:spTgt spid="3">
                                            <p:txEl>
                                              <p:pRg st="10" end="1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animEffect transition="in" filter="fade">
                                      <p:cBhvr>
                                        <p:cTn id="28" dur="500"/>
                                        <p:tgtEl>
                                          <p:spTgt spid="3">
                                            <p:txEl>
                                              <p:pRg st="11" end="1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Effect transition="in" filter="fade">
                                      <p:cBhvr>
                                        <p:cTn id="31" dur="500"/>
                                        <p:tgtEl>
                                          <p:spTgt spid="3">
                                            <p:txEl>
                                              <p:pRg st="12" end="1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3" end="13"/>
                                            </p:txEl>
                                          </p:spTgt>
                                        </p:tgtEl>
                                        <p:attrNameLst>
                                          <p:attrName>style.visibility</p:attrName>
                                        </p:attrNameLst>
                                      </p:cBhvr>
                                      <p:to>
                                        <p:strVal val="visible"/>
                                      </p:to>
                                    </p:set>
                                    <p:animEffect transition="in" filter="fade">
                                      <p:cBhvr>
                                        <p:cTn id="34" dur="500"/>
                                        <p:tgtEl>
                                          <p:spTgt spid="3">
                                            <p:txEl>
                                              <p:pRg st="13" end="1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animEffect transition="in" filter="fade">
                                      <p:cBhvr>
                                        <p:cTn id="37" dur="500"/>
                                        <p:tgtEl>
                                          <p:spTgt spid="3">
                                            <p:txEl>
                                              <p:pRg st="15" end="15"/>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7B305-F872-8A18-1FF6-A0681E6E892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32FFB5-B270-F9E3-DBEF-A949C96A4E2E}"/>
              </a:ext>
            </a:extLst>
          </p:cNvPr>
          <p:cNvSpPr>
            <a:spLocks noGrp="1"/>
          </p:cNvSpPr>
          <p:nvPr>
            <p:ph type="sldNum" sz="quarter" idx="10"/>
          </p:nvPr>
        </p:nvSpPr>
        <p:spPr/>
        <p:txBody>
          <a:bodyPr/>
          <a:lstStyle/>
          <a:p>
            <a:fld id="{074AB93A-AEF6-4B2B-8015-AB1375F19FCF}" type="slidenum">
              <a:rPr lang="en-US" smtClean="0"/>
              <a:pPr/>
              <a:t>2</a:t>
            </a:fld>
            <a:endParaRPr lang="en-US"/>
          </a:p>
        </p:txBody>
      </p:sp>
      <p:sp>
        <p:nvSpPr>
          <p:cNvPr id="3" name="Title 1">
            <a:extLst>
              <a:ext uri="{FF2B5EF4-FFF2-40B4-BE49-F238E27FC236}">
                <a16:creationId xmlns:a16="http://schemas.microsoft.com/office/drawing/2014/main" id="{09B1D610-9599-BEB7-0E7A-E5BEE9AA1A5A}"/>
              </a:ext>
            </a:extLst>
          </p:cNvPr>
          <p:cNvSpPr txBox="1">
            <a:spLocks/>
          </p:cNvSpPr>
          <p:nvPr/>
        </p:nvSpPr>
        <p:spPr>
          <a:xfrm>
            <a:off x="-44591" y="0"/>
            <a:ext cx="12236591"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800" b="1" dirty="0">
                <a:solidFill>
                  <a:schemeClr val="accent4">
                    <a:lumMod val="20000"/>
                    <a:lumOff val="80000"/>
                  </a:schemeClr>
                </a:solidFill>
                <a:latin typeface="Arial" panose="020B0604020202020204" pitchFamily="34" charset="0"/>
                <a:cs typeface="Arial" panose="020B0604020202020204" pitchFamily="34" charset="0"/>
              </a:rPr>
              <a:t>Revelation:  Approach</a:t>
            </a:r>
          </a:p>
          <a:p>
            <a:pPr algn="ctr"/>
            <a:endParaRPr lang="en-US" altLang="en-US" sz="28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A50267D-8ACE-9A6F-5235-9319E4F75D03}"/>
              </a:ext>
            </a:extLst>
          </p:cNvPr>
          <p:cNvSpPr txBox="1"/>
          <p:nvPr/>
        </p:nvSpPr>
        <p:spPr>
          <a:xfrm>
            <a:off x="1716023" y="639141"/>
            <a:ext cx="8715363" cy="5262979"/>
          </a:xfrm>
          <a:prstGeom prst="rect">
            <a:avLst/>
          </a:prstGeom>
          <a:noFill/>
        </p:spPr>
        <p:txBody>
          <a:bodyPr wrap="square" rtlCol="0">
            <a:spAutoFit/>
          </a:bodyPr>
          <a:lstStyle/>
          <a:p>
            <a:pPr marL="342900" indent="-342900">
              <a:buClr>
                <a:schemeClr val="tx1"/>
              </a:buClr>
              <a:buFont typeface="Arial" panose="020B0604020202020204" pitchFamily="34" charset="0"/>
              <a:buChar char="•"/>
              <a:defRPr/>
            </a:pPr>
            <a:r>
              <a:rPr lang="en-US" sz="2800" b="1" dirty="0">
                <a:latin typeface="Arial" charset="0"/>
              </a:rPr>
              <a:t>Interpreting Revelation</a:t>
            </a:r>
          </a:p>
          <a:p>
            <a:pPr marL="842963" lvl="1" indent="-385763">
              <a:buClr>
                <a:schemeClr val="tx1"/>
              </a:buClr>
              <a:buFont typeface="+mj-lt"/>
              <a:buAutoNum type="arabicPeriod"/>
              <a:defRPr/>
            </a:pPr>
            <a:r>
              <a:rPr lang="en-US" sz="2800" b="1" dirty="0">
                <a:latin typeface="Arial" charset="0"/>
              </a:rPr>
              <a:t> Consistent with surrounding verses</a:t>
            </a:r>
          </a:p>
          <a:p>
            <a:pPr marL="842963" lvl="1" indent="-385763">
              <a:buClr>
                <a:schemeClr val="tx1"/>
              </a:buClr>
              <a:buFont typeface="+mj-lt"/>
              <a:buAutoNum type="arabicPeriod"/>
              <a:defRPr/>
            </a:pPr>
            <a:r>
              <a:rPr lang="en-US" sz="2800" b="1" dirty="0">
                <a:latin typeface="Arial" charset="0"/>
              </a:rPr>
              <a:t> Consistent with chapter</a:t>
            </a:r>
          </a:p>
          <a:p>
            <a:pPr marL="842963" lvl="1" indent="-385763">
              <a:buClr>
                <a:schemeClr val="tx1"/>
              </a:buClr>
              <a:buFont typeface="+mj-lt"/>
              <a:buAutoNum type="arabicPeriod"/>
              <a:defRPr/>
            </a:pPr>
            <a:r>
              <a:rPr lang="en-US" sz="2800" b="1" dirty="0">
                <a:latin typeface="Arial" charset="0"/>
              </a:rPr>
              <a:t> Consistent with Revelation Tribulation</a:t>
            </a:r>
          </a:p>
          <a:p>
            <a:pPr marL="842963" lvl="1" indent="-385763">
              <a:buClr>
                <a:schemeClr val="tx1"/>
              </a:buClr>
              <a:buFont typeface="+mj-lt"/>
              <a:buAutoNum type="arabicPeriod"/>
              <a:defRPr/>
            </a:pPr>
            <a:r>
              <a:rPr lang="en-US" sz="2800" b="1" dirty="0">
                <a:latin typeface="Arial" charset="0"/>
              </a:rPr>
              <a:t> Consistent with Revelation historical setting</a:t>
            </a:r>
          </a:p>
          <a:p>
            <a:pPr marL="842963" lvl="1" indent="-385763">
              <a:buClr>
                <a:schemeClr val="tx1"/>
              </a:buClr>
              <a:buFont typeface="+mj-lt"/>
              <a:buAutoNum type="arabicPeriod"/>
              <a:defRPr/>
            </a:pPr>
            <a:r>
              <a:rPr lang="en-US" sz="2800" b="1" dirty="0">
                <a:latin typeface="Arial" charset="0"/>
              </a:rPr>
              <a:t> Consistent with remainder of Bible</a:t>
            </a:r>
          </a:p>
          <a:p>
            <a:endParaRPr lang="en-US" sz="28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Take What Revelations Gives Us</a:t>
            </a:r>
          </a:p>
          <a:p>
            <a:pPr marL="971550" lvl="1" indent="-514350">
              <a:buFont typeface="+mj-lt"/>
              <a:buAutoNum type="arabicPeriod"/>
            </a:pPr>
            <a:r>
              <a:rPr lang="en-US" sz="2800" b="1" dirty="0">
                <a:latin typeface="Arial" panose="020B0604020202020204" pitchFamily="34" charset="0"/>
                <a:cs typeface="Arial" panose="020B0604020202020204" pitchFamily="34" charset="0"/>
              </a:rPr>
              <a:t>7 characteristics from Revelation</a:t>
            </a:r>
          </a:p>
          <a:p>
            <a:pPr marL="971550" lvl="1" indent="-514350">
              <a:buFont typeface="+mj-lt"/>
              <a:buAutoNum type="arabicPeriod"/>
            </a:pPr>
            <a:r>
              <a:rPr lang="en-US" sz="2800" b="1" dirty="0">
                <a:latin typeface="Arial" panose="020B0604020202020204" pitchFamily="34" charset="0"/>
                <a:cs typeface="Arial" panose="020B0604020202020204" pitchFamily="34" charset="0"/>
              </a:rPr>
              <a:t>Characteristics on Ch. 13 symbols</a:t>
            </a:r>
          </a:p>
          <a:p>
            <a:pPr marL="971550" lvl="1" indent="-514350">
              <a:buFont typeface="+mj-lt"/>
              <a:buAutoNum type="arabicPeriod"/>
            </a:pPr>
            <a:r>
              <a:rPr lang="en-US" sz="2800" b="1" dirty="0">
                <a:latin typeface="Arial" panose="020B0604020202020204" pitchFamily="34" charset="0"/>
                <a:cs typeface="Arial" panose="020B0604020202020204" pitchFamily="34" charset="0"/>
              </a:rPr>
              <a:t>Characteristics of "New Jerusalem"</a:t>
            </a:r>
          </a:p>
          <a:p>
            <a:pPr marL="971550" lvl="1" indent="-514350">
              <a:buFont typeface="+mj-lt"/>
              <a:buAutoNum type="arabicPeriod"/>
            </a:pPr>
            <a:r>
              <a:rPr lang="en-US" sz="2800" b="1" dirty="0">
                <a:latin typeface="Arial" panose="020B0604020202020204" pitchFamily="34" charset="0"/>
                <a:cs typeface="Arial" panose="020B0604020202020204" pitchFamily="34" charset="0"/>
              </a:rPr>
              <a:t>Characteristics to identify villain</a:t>
            </a:r>
          </a:p>
        </p:txBody>
      </p:sp>
    </p:spTree>
    <p:extLst>
      <p:ext uri="{BB962C8B-B14F-4D97-AF65-F5344CB8AC3E}">
        <p14:creationId xmlns:p14="http://schemas.microsoft.com/office/powerpoint/2010/main" val="176876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Effect transition="in" filter="fade">
                                      <p:cBhvr>
                                        <p:cTn id="7" dur="500"/>
                                        <p:tgtEl>
                                          <p:spTgt spid="4">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8" end="8"/>
                                            </p:txEl>
                                          </p:spTgt>
                                        </p:tgtEl>
                                        <p:attrNameLst>
                                          <p:attrName>style.visibility</p:attrName>
                                        </p:attrNameLst>
                                      </p:cBhvr>
                                      <p:to>
                                        <p:strVal val="visible"/>
                                      </p:to>
                                    </p:set>
                                    <p:animEffect transition="in" filter="fade">
                                      <p:cBhvr>
                                        <p:cTn id="10" dur="500"/>
                                        <p:tgtEl>
                                          <p:spTgt spid="4">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9" end="9"/>
                                            </p:txEl>
                                          </p:spTgt>
                                        </p:tgtEl>
                                        <p:attrNameLst>
                                          <p:attrName>style.visibility</p:attrName>
                                        </p:attrNameLst>
                                      </p:cBhvr>
                                      <p:to>
                                        <p:strVal val="visible"/>
                                      </p:to>
                                    </p:set>
                                    <p:animEffect transition="in" filter="fade">
                                      <p:cBhvr>
                                        <p:cTn id="13" dur="500"/>
                                        <p:tgtEl>
                                          <p:spTgt spid="4">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10" end="10"/>
                                            </p:txEl>
                                          </p:spTgt>
                                        </p:tgtEl>
                                        <p:attrNameLst>
                                          <p:attrName>style.visibility</p:attrName>
                                        </p:attrNameLst>
                                      </p:cBhvr>
                                      <p:to>
                                        <p:strVal val="visible"/>
                                      </p:to>
                                    </p:set>
                                    <p:animEffect transition="in" filter="fade">
                                      <p:cBhvr>
                                        <p:cTn id="16" dur="500"/>
                                        <p:tgtEl>
                                          <p:spTgt spid="4">
                                            <p:txEl>
                                              <p:pRg st="10" end="1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11" end="11"/>
                                            </p:txEl>
                                          </p:spTgt>
                                        </p:tgtEl>
                                        <p:attrNameLst>
                                          <p:attrName>style.visibility</p:attrName>
                                        </p:attrNameLst>
                                      </p:cBhvr>
                                      <p:to>
                                        <p:strVal val="visible"/>
                                      </p:to>
                                    </p:set>
                                    <p:animEffect transition="in" filter="fade">
                                      <p:cBhvr>
                                        <p:cTn id="19"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25D359-D9F8-4D00-9BF3-28474C1D5882}"/>
              </a:ext>
            </a:extLst>
          </p:cNvPr>
          <p:cNvSpPr/>
          <p:nvPr/>
        </p:nvSpPr>
        <p:spPr>
          <a:xfrm>
            <a:off x="0" y="-11631"/>
            <a:ext cx="12191999" cy="6869635"/>
          </a:xfrm>
          <a:prstGeom prst="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rgbClr val="FFFF00"/>
              </a:solidFill>
            </a:endParaRPr>
          </a:p>
        </p:txBody>
      </p:sp>
      <p:sp>
        <p:nvSpPr>
          <p:cNvPr id="9" name="TextBox 8">
            <a:extLst>
              <a:ext uri="{FF2B5EF4-FFF2-40B4-BE49-F238E27FC236}">
                <a16:creationId xmlns:a16="http://schemas.microsoft.com/office/drawing/2014/main" id="{F5224852-5BCA-193F-92E6-AD5D6DF80A54}"/>
              </a:ext>
            </a:extLst>
          </p:cNvPr>
          <p:cNvSpPr txBox="1"/>
          <p:nvPr/>
        </p:nvSpPr>
        <p:spPr>
          <a:xfrm>
            <a:off x="1844260" y="2638356"/>
            <a:ext cx="8503483" cy="1569660"/>
          </a:xfrm>
          <a:prstGeom prst="rect">
            <a:avLst/>
          </a:prstGeom>
          <a:noFill/>
        </p:spPr>
        <p:txBody>
          <a:bodyPr wrap="none" rtlCol="0">
            <a:spAutoFit/>
          </a:bodyPr>
          <a:lstStyle/>
          <a:p>
            <a:pPr algn="ctr"/>
            <a:r>
              <a:rPr lang="en-US" sz="9600" b="1" dirty="0">
                <a:solidFill>
                  <a:srgbClr val="FFFF00"/>
                </a:solidFill>
                <a:latin typeface="Arial Rounded MT Bold" panose="020F0704030504030204" pitchFamily="34" charset="0"/>
                <a:cs typeface="Arial" panose="020B0604020202020204" pitchFamily="34" charset="0"/>
              </a:rPr>
              <a:t>Revelation  10</a:t>
            </a:r>
          </a:p>
        </p:txBody>
      </p:sp>
    </p:spTree>
    <p:extLst>
      <p:ext uri="{BB962C8B-B14F-4D97-AF65-F5344CB8AC3E}">
        <p14:creationId xmlns:p14="http://schemas.microsoft.com/office/powerpoint/2010/main" val="60766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381CA53-6FA4-33E2-9B5E-E94250F9C50E}"/>
              </a:ext>
            </a:extLst>
          </p:cNvPr>
          <p:cNvSpPr/>
          <p:nvPr/>
        </p:nvSpPr>
        <p:spPr>
          <a:xfrm>
            <a:off x="-10558" y="30145"/>
            <a:ext cx="12222654" cy="6732393"/>
          </a:xfrm>
          <a:prstGeom prst="rect">
            <a:avLst/>
          </a:prstGeom>
          <a:solidFill>
            <a:schemeClr val="tx1">
              <a:lumMod val="75000"/>
              <a:lumOff val="2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rgbClr val="FFFF00"/>
              </a:solidFill>
            </a:endParaRPr>
          </a:p>
        </p:txBody>
      </p:sp>
      <p:sp>
        <p:nvSpPr>
          <p:cNvPr id="9" name="TextBox 8">
            <a:extLst>
              <a:ext uri="{FF2B5EF4-FFF2-40B4-BE49-F238E27FC236}">
                <a16:creationId xmlns:a16="http://schemas.microsoft.com/office/drawing/2014/main" id="{0A1E9D90-616E-4211-5AE5-239A4044C1DC}"/>
              </a:ext>
            </a:extLst>
          </p:cNvPr>
          <p:cNvSpPr txBox="1"/>
          <p:nvPr/>
        </p:nvSpPr>
        <p:spPr>
          <a:xfrm>
            <a:off x="1306279" y="5014058"/>
            <a:ext cx="9497208" cy="1692771"/>
          </a:xfrm>
          <a:prstGeom prst="rect">
            <a:avLst/>
          </a:prstGeom>
          <a:solidFill>
            <a:schemeClr val="accent4">
              <a:lumMod val="40000"/>
              <a:lumOff val="60000"/>
            </a:schemeClr>
          </a:solidFill>
          <a:ln>
            <a:solidFill>
              <a:schemeClr val="tx1"/>
            </a:solidFill>
          </a:ln>
        </p:spPr>
        <p:txBody>
          <a:bodyPr wrap="square">
            <a:spAutoFit/>
          </a:bodyPr>
          <a:lstStyle/>
          <a:p>
            <a:pPr algn="just"/>
            <a:r>
              <a:rPr lang="en-US" sz="2600" b="1" dirty="0">
                <a:latin typeface="Arial" panose="020B0604020202020204" pitchFamily="34" charset="0"/>
                <a:cs typeface="Arial" panose="020B0604020202020204" pitchFamily="34" charset="0"/>
              </a:rPr>
              <a:t>Rev 11-13:  History of behavior of evil</a:t>
            </a:r>
          </a:p>
          <a:p>
            <a:pPr marL="1097280" lvl="2" indent="-182880" algn="just">
              <a:buFont typeface="Arial" panose="020B0604020202020204" pitchFamily="34" charset="0"/>
              <a:buChar char="•"/>
            </a:pPr>
            <a:r>
              <a:rPr lang="en-US" sz="2600" b="1" dirty="0">
                <a:latin typeface="Arial" panose="020B0604020202020204" pitchFamily="34" charset="0"/>
                <a:cs typeface="Arial" panose="020B0604020202020204" pitchFamily="34" charset="0"/>
              </a:rPr>
              <a:t>11:  Evil’s historical behavior</a:t>
            </a:r>
          </a:p>
          <a:p>
            <a:pPr marL="1097280" lvl="2" indent="-182880" algn="just">
              <a:buFont typeface="Arial" panose="020B0604020202020204" pitchFamily="34" charset="0"/>
              <a:buChar char="•"/>
            </a:pPr>
            <a:r>
              <a:rPr lang="en-US" sz="2600" b="1" dirty="0">
                <a:latin typeface="Arial" panose="020B0604020202020204" pitchFamily="34" charset="0"/>
                <a:cs typeface="Arial" panose="020B0604020202020204" pitchFamily="34" charset="0"/>
              </a:rPr>
              <a:t>12:  How Evil began and why it continues today</a:t>
            </a:r>
          </a:p>
          <a:p>
            <a:pPr marL="1097280" lvl="2" indent="-182880" algn="just">
              <a:buFont typeface="Arial" panose="020B0604020202020204" pitchFamily="34" charset="0"/>
              <a:buChar char="•"/>
            </a:pPr>
            <a:r>
              <a:rPr lang="en-US" sz="2600" b="1" dirty="0">
                <a:latin typeface="Arial" panose="020B0604020202020204" pitchFamily="34" charset="0"/>
                <a:cs typeface="Arial" panose="020B0604020202020204" pitchFamily="34" charset="0"/>
              </a:rPr>
              <a:t>13:  Villain’s behavior in Revelation</a:t>
            </a:r>
          </a:p>
        </p:txBody>
      </p:sp>
      <p:grpSp>
        <p:nvGrpSpPr>
          <p:cNvPr id="23" name="Group 22">
            <a:extLst>
              <a:ext uri="{FF2B5EF4-FFF2-40B4-BE49-F238E27FC236}">
                <a16:creationId xmlns:a16="http://schemas.microsoft.com/office/drawing/2014/main" id="{AF700D5A-98E5-928F-2234-8E5A101500CC}"/>
              </a:ext>
            </a:extLst>
          </p:cNvPr>
          <p:cNvGrpSpPr/>
          <p:nvPr/>
        </p:nvGrpSpPr>
        <p:grpSpPr>
          <a:xfrm>
            <a:off x="-9843" y="-2015"/>
            <a:ext cx="12204192" cy="554512"/>
            <a:chOff x="-8349" y="950081"/>
            <a:chExt cx="9147932" cy="554512"/>
          </a:xfrm>
        </p:grpSpPr>
        <p:sp>
          <p:nvSpPr>
            <p:cNvPr id="24" name="Oval 23">
              <a:extLst>
                <a:ext uri="{FF2B5EF4-FFF2-40B4-BE49-F238E27FC236}">
                  <a16:creationId xmlns:a16="http://schemas.microsoft.com/office/drawing/2014/main" id="{A8BD6687-6C1A-2650-D238-56AC51B018B8}"/>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5" name="Group 24">
              <a:extLst>
                <a:ext uri="{FF2B5EF4-FFF2-40B4-BE49-F238E27FC236}">
                  <a16:creationId xmlns:a16="http://schemas.microsoft.com/office/drawing/2014/main" id="{2D484BE9-7B50-1BE4-AFFE-8AD665A06DC8}"/>
                </a:ext>
              </a:extLst>
            </p:cNvPr>
            <p:cNvGrpSpPr/>
            <p:nvPr/>
          </p:nvGrpSpPr>
          <p:grpSpPr>
            <a:xfrm>
              <a:off x="-8349" y="950081"/>
              <a:ext cx="9147932" cy="466344"/>
              <a:chOff x="-8349" y="950081"/>
              <a:chExt cx="9147932" cy="466344"/>
            </a:xfrm>
          </p:grpSpPr>
          <p:pic>
            <p:nvPicPr>
              <p:cNvPr id="26" name="Picture 25">
                <a:extLst>
                  <a:ext uri="{FF2B5EF4-FFF2-40B4-BE49-F238E27FC236}">
                    <a16:creationId xmlns:a16="http://schemas.microsoft.com/office/drawing/2014/main" id="{ADA9082E-A981-7AB6-18F0-0FF1053061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27" name="Picture 26">
                <a:extLst>
                  <a:ext uri="{FF2B5EF4-FFF2-40B4-BE49-F238E27FC236}">
                    <a16:creationId xmlns:a16="http://schemas.microsoft.com/office/drawing/2014/main" id="{5C6AD6C1-FF4C-4870-77E0-529D7FBF9D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961A4903-72FB-EFD4-1503-65F6011776D4}"/>
              </a:ext>
            </a:extLst>
          </p:cNvPr>
          <p:cNvSpPr>
            <a:spLocks noGrp="1"/>
          </p:cNvSpPr>
          <p:nvPr>
            <p:ph type="sldNum" sz="quarter" idx="10"/>
          </p:nvPr>
        </p:nvSpPr>
        <p:spPr/>
        <p:txBody>
          <a:bodyPr/>
          <a:lstStyle/>
          <a:p>
            <a:fld id="{074AB93A-AEF6-4B2B-8015-AB1375F19FCF}" type="slidenum">
              <a:rPr lang="en-US" smtClean="0"/>
              <a:pPr/>
              <a:t>4</a:t>
            </a:fld>
            <a:endParaRPr lang="en-US"/>
          </a:p>
        </p:txBody>
      </p:sp>
      <p:sp>
        <p:nvSpPr>
          <p:cNvPr id="17" name="Title 1">
            <a:extLst>
              <a:ext uri="{FF2B5EF4-FFF2-40B4-BE49-F238E27FC236}">
                <a16:creationId xmlns:a16="http://schemas.microsoft.com/office/drawing/2014/main" id="{50D5203B-F977-5A46-9DD6-B6DC8DDD3D0D}"/>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Outline</a:t>
            </a:r>
          </a:p>
        </p:txBody>
      </p:sp>
      <p:sp>
        <p:nvSpPr>
          <p:cNvPr id="31" name="TextBox 30">
            <a:extLst>
              <a:ext uri="{FF2B5EF4-FFF2-40B4-BE49-F238E27FC236}">
                <a16:creationId xmlns:a16="http://schemas.microsoft.com/office/drawing/2014/main" id="{397D53CE-19B6-51F1-4EC7-6AAFF98BA925}"/>
              </a:ext>
            </a:extLst>
          </p:cNvPr>
          <p:cNvSpPr txBox="1"/>
          <p:nvPr/>
        </p:nvSpPr>
        <p:spPr>
          <a:xfrm>
            <a:off x="1306279" y="584432"/>
            <a:ext cx="9497208" cy="2092881"/>
          </a:xfrm>
          <a:prstGeom prst="rect">
            <a:avLst/>
          </a:prstGeom>
          <a:solidFill>
            <a:schemeClr val="accent4">
              <a:lumMod val="40000"/>
              <a:lumOff val="60000"/>
            </a:schemeClr>
          </a:solidFill>
          <a:ln>
            <a:solidFill>
              <a:schemeClr val="tx1"/>
            </a:solidFill>
          </a:ln>
        </p:spPr>
        <p:txBody>
          <a:bodyPr wrap="square">
            <a:spAutoFit/>
          </a:bodyPr>
          <a:lstStyle/>
          <a:p>
            <a:pPr algn="just"/>
            <a:r>
              <a:rPr lang="en-US" sz="2600" b="1" dirty="0">
                <a:latin typeface="Arial" panose="020B0604020202020204" pitchFamily="34" charset="0"/>
                <a:cs typeface="Arial" panose="020B0604020202020204" pitchFamily="34" charset="0"/>
              </a:rPr>
              <a:t>Rev 1-3:      Introduction to Revelation and victims</a:t>
            </a:r>
          </a:p>
          <a:p>
            <a:pPr algn="just"/>
            <a:endParaRPr lang="en-US" sz="2600" b="1" dirty="0">
              <a:latin typeface="Arial" panose="020B0604020202020204" pitchFamily="34" charset="0"/>
              <a:cs typeface="Arial" panose="020B0604020202020204" pitchFamily="34" charset="0"/>
            </a:endParaRPr>
          </a:p>
          <a:p>
            <a:pPr algn="just"/>
            <a:r>
              <a:rPr lang="en-US" sz="2600" b="1" dirty="0">
                <a:latin typeface="Arial" panose="020B0604020202020204" pitchFamily="34" charset="0"/>
                <a:cs typeface="Arial" panose="020B0604020202020204" pitchFamily="34" charset="0"/>
              </a:rPr>
              <a:t>Rev 4-5:      Introduction to enforcer and judge of evil</a:t>
            </a:r>
          </a:p>
          <a:p>
            <a:pPr algn="just"/>
            <a:endParaRPr lang="en-US" sz="2600" b="1" dirty="0">
              <a:latin typeface="Arial" panose="020B0604020202020204" pitchFamily="34" charset="0"/>
              <a:cs typeface="Arial" panose="020B0604020202020204" pitchFamily="34" charset="0"/>
            </a:endParaRPr>
          </a:p>
          <a:p>
            <a:pPr algn="just"/>
            <a:r>
              <a:rPr lang="en-US" sz="2600" b="1" dirty="0">
                <a:latin typeface="Arial" panose="020B0604020202020204" pitchFamily="34" charset="0"/>
                <a:cs typeface="Arial" panose="020B0604020202020204" pitchFamily="34" charset="0"/>
              </a:rPr>
              <a:t>Rev 6:         Opening statement what happened</a:t>
            </a:r>
          </a:p>
        </p:txBody>
      </p:sp>
      <p:sp>
        <p:nvSpPr>
          <p:cNvPr id="32" name="TextBox 31">
            <a:extLst>
              <a:ext uri="{FF2B5EF4-FFF2-40B4-BE49-F238E27FC236}">
                <a16:creationId xmlns:a16="http://schemas.microsoft.com/office/drawing/2014/main" id="{7AC79E39-32C2-36C2-D82F-BC8781F3E4C1}"/>
              </a:ext>
            </a:extLst>
          </p:cNvPr>
          <p:cNvSpPr txBox="1"/>
          <p:nvPr/>
        </p:nvSpPr>
        <p:spPr>
          <a:xfrm>
            <a:off x="1306279" y="2799245"/>
            <a:ext cx="9497208" cy="2092881"/>
          </a:xfrm>
          <a:prstGeom prst="rect">
            <a:avLst/>
          </a:prstGeom>
          <a:solidFill>
            <a:schemeClr val="accent5">
              <a:lumMod val="40000"/>
              <a:lumOff val="60000"/>
            </a:schemeClr>
          </a:solidFill>
          <a:ln>
            <a:solidFill>
              <a:schemeClr val="tx1"/>
            </a:solidFill>
          </a:ln>
        </p:spPr>
        <p:txBody>
          <a:bodyPr wrap="square">
            <a:spAutoFit/>
          </a:bodyPr>
          <a:lstStyle/>
          <a:p>
            <a:pPr algn="just"/>
            <a:r>
              <a:rPr lang="en-US" sz="2600" b="1" dirty="0">
                <a:latin typeface="Arial" panose="020B0604020202020204" pitchFamily="34" charset="0"/>
                <a:cs typeface="Arial" panose="020B0604020202020204" pitchFamily="34" charset="0"/>
              </a:rPr>
              <a:t>Rev 7:         God identifies his people so they don’t get hurt</a:t>
            </a:r>
          </a:p>
          <a:p>
            <a:pPr algn="just"/>
            <a:endParaRPr lang="en-US" sz="2600" b="1" dirty="0">
              <a:latin typeface="Arial" panose="020B0604020202020204" pitchFamily="34" charset="0"/>
              <a:cs typeface="Arial" panose="020B0604020202020204" pitchFamily="34" charset="0"/>
            </a:endParaRPr>
          </a:p>
          <a:p>
            <a:pPr algn="just"/>
            <a:r>
              <a:rPr lang="en-US" sz="2600" b="1" dirty="0">
                <a:latin typeface="Arial" panose="020B0604020202020204" pitchFamily="34" charset="0"/>
                <a:cs typeface="Arial" panose="020B0604020202020204" pitchFamily="34" charset="0"/>
              </a:rPr>
              <a:t>Rev 8-9:      Villain given opportunities to repent;  refuses</a:t>
            </a:r>
          </a:p>
          <a:p>
            <a:pPr algn="just"/>
            <a:endParaRPr lang="en-US" sz="2600" b="1" dirty="0">
              <a:latin typeface="Arial" panose="020B0604020202020204" pitchFamily="34" charset="0"/>
              <a:cs typeface="Arial" panose="020B0604020202020204" pitchFamily="34" charset="0"/>
            </a:endParaRPr>
          </a:p>
          <a:p>
            <a:pPr algn="just"/>
            <a:r>
              <a:rPr lang="en-US" sz="2600" b="1" dirty="0">
                <a:latin typeface="Arial" panose="020B0604020202020204" pitchFamily="34" charset="0"/>
                <a:cs typeface="Arial" panose="020B0604020202020204" pitchFamily="34" charset="0"/>
              </a:rPr>
              <a:t>Rev 10:       God’s patience ends;  God has had enough</a:t>
            </a:r>
          </a:p>
        </p:txBody>
      </p:sp>
    </p:spTree>
    <p:extLst>
      <p:ext uri="{BB962C8B-B14F-4D97-AF65-F5344CB8AC3E}">
        <p14:creationId xmlns:p14="http://schemas.microsoft.com/office/powerpoint/2010/main" val="212086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5</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10:2 - 4</a:t>
            </a:r>
          </a:p>
        </p:txBody>
      </p:sp>
      <p:sp>
        <p:nvSpPr>
          <p:cNvPr id="4" name="TextBox 3">
            <a:extLst>
              <a:ext uri="{FF2B5EF4-FFF2-40B4-BE49-F238E27FC236}">
                <a16:creationId xmlns:a16="http://schemas.microsoft.com/office/drawing/2014/main" id="{0EF5F4C3-C059-F46E-B6F6-FD4DF634D1A7}"/>
              </a:ext>
            </a:extLst>
          </p:cNvPr>
          <p:cNvSpPr txBox="1"/>
          <p:nvPr/>
        </p:nvSpPr>
        <p:spPr>
          <a:xfrm>
            <a:off x="0" y="6438793"/>
            <a:ext cx="12168333" cy="400110"/>
          </a:xfrm>
          <a:prstGeom prst="rect">
            <a:avLst/>
          </a:prstGeom>
          <a:noFill/>
        </p:spPr>
        <p:txBody>
          <a:bodyPr wrap="square">
            <a:spAutoFit/>
          </a:bodyPr>
          <a:lstStyle/>
          <a:p>
            <a:pPr>
              <a:buClr>
                <a:schemeClr val="tx1"/>
              </a:buClr>
            </a:pPr>
            <a:r>
              <a:rPr lang="en-US" altLang="en-US" sz="2800" b="1" baseline="30000" dirty="0">
                <a:solidFill>
                  <a:srgbClr val="C00000"/>
                </a:solidFill>
                <a:latin typeface="Arial" panose="020B0604020202020204" pitchFamily="34" charset="0"/>
                <a:cs typeface="Arial" panose="020B0604020202020204" pitchFamily="34" charset="0"/>
              </a:rPr>
              <a:t>1</a:t>
            </a:r>
            <a:r>
              <a:rPr lang="en-US" altLang="en-US" sz="2000" b="1" dirty="0">
                <a:solidFill>
                  <a:srgbClr val="C00000"/>
                </a:solidFill>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biblehub.com</a:t>
            </a:r>
            <a:endParaRPr lang="en-US" sz="32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4930D97-438A-3E85-AB4F-47ED55E70ACA}"/>
              </a:ext>
            </a:extLst>
          </p:cNvPr>
          <p:cNvSpPr>
            <a:spLocks noChangeArrowheads="1"/>
          </p:cNvSpPr>
          <p:nvPr/>
        </p:nvSpPr>
        <p:spPr bwMode="auto">
          <a:xfrm>
            <a:off x="-8178" y="6383021"/>
            <a:ext cx="12179808" cy="45719"/>
          </a:xfrm>
          <a:prstGeom prst="rect">
            <a:avLst/>
          </a:prstGeom>
          <a:solidFill>
            <a:srgbClr val="A40000"/>
          </a:solidFill>
          <a:ln w="9525" algn="ctr">
            <a:solidFill>
              <a:schemeClr val="tx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sz="24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F3D7A63-9DED-D9C7-BCF3-876646820670}"/>
              </a:ext>
            </a:extLst>
          </p:cNvPr>
          <p:cNvSpPr txBox="1"/>
          <p:nvPr/>
        </p:nvSpPr>
        <p:spPr>
          <a:xfrm>
            <a:off x="-28031" y="623859"/>
            <a:ext cx="12220031" cy="3108543"/>
          </a:xfrm>
          <a:prstGeom prst="rect">
            <a:avLst/>
          </a:prstGeom>
          <a:solidFill>
            <a:srgbClr val="FFFF00"/>
          </a:solidFill>
          <a:ln>
            <a:solidFill>
              <a:schemeClr val="tx1"/>
            </a:solidFill>
          </a:ln>
        </p:spPr>
        <p:txBody>
          <a:bodyPr wrap="square">
            <a:spAutoFit/>
          </a:bodyPr>
          <a:lstStyle/>
          <a:p>
            <a:pPr algn="just"/>
            <a:r>
              <a:rPr lang="en-US" sz="2800" b="1" baseline="30000" dirty="0">
                <a:solidFill>
                  <a:srgbClr val="C00000"/>
                </a:solidFill>
                <a:latin typeface="Arial" panose="020B0604020202020204" pitchFamily="34" charset="0"/>
                <a:cs typeface="Arial" panose="020B0604020202020204" pitchFamily="34" charset="0"/>
              </a:rPr>
              <a:t>2</a:t>
            </a:r>
            <a:r>
              <a:rPr lang="en-US" sz="2800" b="1" baseline="30000" dirty="0">
                <a:solidFill>
                  <a:srgbClr val="7030A0"/>
                </a:solidFill>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he had in his hand a little </a:t>
            </a:r>
            <a:r>
              <a:rPr lang="en-US" sz="2800" b="1" i="1" u="sng" dirty="0">
                <a:solidFill>
                  <a:srgbClr val="C00000"/>
                </a:solidFill>
                <a:latin typeface="Arial" panose="020B0604020202020204" pitchFamily="34" charset="0"/>
                <a:cs typeface="Arial" panose="020B0604020202020204" pitchFamily="34" charset="0"/>
              </a:rPr>
              <a:t>book</a:t>
            </a:r>
            <a:r>
              <a:rPr lang="en-US" sz="2800" b="1" i="1" dirty="0">
                <a:solidFill>
                  <a:srgbClr val="7030A0"/>
                </a:solidFill>
                <a:latin typeface="Arial" panose="020B0604020202020204" pitchFamily="34" charset="0"/>
                <a:cs typeface="Arial" panose="020B0604020202020204" pitchFamily="34" charset="0"/>
              </a:rPr>
              <a:t> </a:t>
            </a:r>
            <a:r>
              <a:rPr lang="en-US" sz="2800" b="1" baseline="30000" dirty="0">
                <a:solidFill>
                  <a:srgbClr val="C00000"/>
                </a:solidFill>
                <a:latin typeface="Arial" panose="020B0604020202020204" pitchFamily="34" charset="0"/>
                <a:cs typeface="Arial" panose="020B0604020202020204" pitchFamily="34" charset="0"/>
              </a:rPr>
              <a:t>1</a:t>
            </a:r>
            <a:r>
              <a:rPr lang="en-US" sz="2800" b="1" i="1" dirty="0">
                <a:solidFill>
                  <a:srgbClr val="7030A0"/>
                </a:solidFill>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open: and he set his right foot upon the sea, and his left foot on the earth,</a:t>
            </a:r>
          </a:p>
          <a:p>
            <a:pPr algn="just"/>
            <a:r>
              <a:rPr lang="en-US" sz="2800" b="1" baseline="30000" dirty="0">
                <a:solidFill>
                  <a:srgbClr val="C00000"/>
                </a:solidFill>
                <a:latin typeface="Arial" panose="020B0604020202020204" pitchFamily="34" charset="0"/>
                <a:cs typeface="Arial" panose="020B0604020202020204" pitchFamily="34" charset="0"/>
              </a:rPr>
              <a:t>3</a:t>
            </a:r>
            <a:r>
              <a:rPr lang="en-US" sz="2800" b="1" baseline="30000" dirty="0">
                <a:solidFill>
                  <a:srgbClr val="7030A0"/>
                </a:solidFill>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cried with a loud voice, as when a lion </a:t>
            </a:r>
            <a:r>
              <a:rPr lang="en-US" sz="2800" b="1" i="1" dirty="0" err="1">
                <a:latin typeface="Arial" panose="020B0604020202020204" pitchFamily="34" charset="0"/>
                <a:cs typeface="Arial" panose="020B0604020202020204" pitchFamily="34" charset="0"/>
              </a:rPr>
              <a:t>roareth</a:t>
            </a:r>
            <a:r>
              <a:rPr lang="en-US" sz="2800" b="1" i="1" dirty="0">
                <a:latin typeface="Arial" panose="020B0604020202020204" pitchFamily="34" charset="0"/>
                <a:cs typeface="Arial" panose="020B0604020202020204" pitchFamily="34" charset="0"/>
              </a:rPr>
              <a:t>: and when he had cried, seven thunders uttered their voices.</a:t>
            </a:r>
            <a:endParaRPr lang="en-US" sz="2800" b="1" baseline="30000" dirty="0">
              <a:solidFill>
                <a:srgbClr val="FF0000"/>
              </a:solidFill>
              <a:latin typeface="Arial" panose="020B0604020202020204" pitchFamily="34" charset="0"/>
              <a:cs typeface="Arial" panose="020B0604020202020204" pitchFamily="34" charset="0"/>
            </a:endParaRPr>
          </a:p>
          <a:p>
            <a:pPr algn="just"/>
            <a:r>
              <a:rPr lang="en-US" sz="2800" b="1" baseline="30000" dirty="0">
                <a:solidFill>
                  <a:srgbClr val="C00000"/>
                </a:solidFill>
                <a:latin typeface="Arial" panose="020B0604020202020204" pitchFamily="34" charset="0"/>
                <a:cs typeface="Arial" panose="020B0604020202020204" pitchFamily="34" charset="0"/>
              </a:rPr>
              <a:t>4</a:t>
            </a:r>
            <a:r>
              <a:rPr lang="en-US" sz="2800" b="1" baseline="30000" dirty="0">
                <a:solidFill>
                  <a:srgbClr val="7030A0"/>
                </a:solidFill>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a:t>
            </a:r>
            <a:r>
              <a:rPr lang="en-US" sz="2800" b="1" i="1" dirty="0">
                <a:solidFill>
                  <a:srgbClr val="C00000"/>
                </a:solidFill>
                <a:latin typeface="Arial" panose="020B0604020202020204" pitchFamily="34" charset="0"/>
                <a:cs typeface="Arial" panose="020B0604020202020204" pitchFamily="34" charset="0"/>
              </a:rPr>
              <a:t>when the seven thunders had uttered their voices, I was about to write:</a:t>
            </a:r>
            <a:r>
              <a:rPr lang="en-US" sz="2800" b="1" i="1" dirty="0">
                <a:latin typeface="Arial" panose="020B0604020202020204" pitchFamily="34" charset="0"/>
                <a:cs typeface="Arial" panose="020B0604020202020204" pitchFamily="34" charset="0"/>
              </a:rPr>
              <a:t> and I heard a voice from heaven saying unto me, Seal up those things which the seven thunders uttered, and write them not.</a:t>
            </a:r>
          </a:p>
        </p:txBody>
      </p:sp>
      <p:sp>
        <p:nvSpPr>
          <p:cNvPr id="7" name="TextBox 6">
            <a:extLst>
              <a:ext uri="{FF2B5EF4-FFF2-40B4-BE49-F238E27FC236}">
                <a16:creationId xmlns:a16="http://schemas.microsoft.com/office/drawing/2014/main" id="{EC836C70-9301-29AB-75EF-83AA6F3B50B4}"/>
              </a:ext>
            </a:extLst>
          </p:cNvPr>
          <p:cNvSpPr txBox="1"/>
          <p:nvPr/>
        </p:nvSpPr>
        <p:spPr>
          <a:xfrm>
            <a:off x="977125" y="3911885"/>
            <a:ext cx="10155517" cy="2246769"/>
          </a:xfrm>
          <a:prstGeom prst="rect">
            <a:avLst/>
          </a:prstGeom>
          <a:noFill/>
        </p:spPr>
        <p:txBody>
          <a:bodyPr wrap="square">
            <a:spAutoFit/>
          </a:bodyPr>
          <a:lstStyle/>
          <a:p>
            <a:pPr algn="ctr"/>
            <a:r>
              <a:rPr lang="el-GR" sz="2800" b="1" dirty="0">
                <a:solidFill>
                  <a:srgbClr val="C00000"/>
                </a:solidFill>
                <a:latin typeface="Arial" panose="020B0604020202020204" pitchFamily="34" charset="0"/>
                <a:cs typeface="Arial" panose="020B0604020202020204" pitchFamily="34" charset="0"/>
              </a:rPr>
              <a:t>βιβλαρίδιον</a:t>
            </a:r>
            <a:r>
              <a:rPr lang="el-GR" sz="2800" b="1"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biblaridion) – </a:t>
            </a:r>
            <a:r>
              <a:rPr lang="en-US" sz="2800" b="1" dirty="0">
                <a:latin typeface="Arial" panose="020B0604020202020204" pitchFamily="34" charset="0"/>
              </a:rPr>
              <a:t>Ref #974</a:t>
            </a:r>
            <a:r>
              <a:rPr lang="en-US" sz="2800" b="1" baseline="30000" dirty="0">
                <a:latin typeface="Arial" panose="020B0604020202020204" pitchFamily="34" charset="0"/>
                <a:cs typeface="Arial" panose="020B0604020202020204" pitchFamily="34" charset="0"/>
              </a:rPr>
              <a:t> </a:t>
            </a:r>
            <a:r>
              <a:rPr lang="en-US" sz="2800" b="1" baseline="30000" dirty="0">
                <a:solidFill>
                  <a:srgbClr val="C00000"/>
                </a:solidFill>
                <a:latin typeface="Arial" panose="020B0604020202020204" pitchFamily="34" charset="0"/>
                <a:cs typeface="Arial" panose="020B0604020202020204" pitchFamily="34" charset="0"/>
              </a:rPr>
              <a:t>1</a:t>
            </a:r>
            <a:endParaRPr lang="en-US" sz="2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3x in NT (all in Rev 10)</a:t>
            </a:r>
          </a:p>
          <a:p>
            <a:pPr algn="ctr"/>
            <a:r>
              <a:rPr lang="en-US" sz="2800" b="1" dirty="0">
                <a:latin typeface="Arial" panose="020B0604020202020204" pitchFamily="34" charset="0"/>
                <a:cs typeface="Arial" panose="020B0604020202020204" pitchFamily="34" charset="0"/>
              </a:rPr>
              <a:t>“A little papyrus roll” (“book” after 1</a:t>
            </a:r>
            <a:r>
              <a:rPr lang="en-US" sz="2800" b="1" baseline="30000" dirty="0">
                <a:latin typeface="Arial" panose="020B0604020202020204" pitchFamily="34" charset="0"/>
                <a:cs typeface="Arial" panose="020B0604020202020204" pitchFamily="34" charset="0"/>
              </a:rPr>
              <a:t>st</a:t>
            </a:r>
            <a:r>
              <a:rPr lang="en-US" sz="2800" b="1" dirty="0">
                <a:latin typeface="Arial" panose="020B0604020202020204" pitchFamily="34" charset="0"/>
                <a:cs typeface="Arial" panose="020B0604020202020204" pitchFamily="34" charset="0"/>
              </a:rPr>
              <a:t> century)</a:t>
            </a:r>
          </a:p>
          <a:p>
            <a:pPr marL="457200" indent="-45720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en-US" sz="2800" b="1" dirty="0">
                <a:latin typeface="Arial" panose="020B0604020202020204" pitchFamily="34" charset="0"/>
                <a:cs typeface="Arial" panose="020B0604020202020204" pitchFamily="34" charset="0"/>
              </a:rPr>
              <a:t>John’s inspiration - write at the same time seeing vision</a:t>
            </a:r>
          </a:p>
        </p:txBody>
      </p:sp>
    </p:spTree>
    <p:extLst>
      <p:ext uri="{BB962C8B-B14F-4D97-AF65-F5344CB8AC3E}">
        <p14:creationId xmlns:p14="http://schemas.microsoft.com/office/powerpoint/2010/main" val="267887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117A4D-6914-4500-97B3-1ED1BA575474}"/>
              </a:ext>
            </a:extLst>
          </p:cNvPr>
          <p:cNvSpPr>
            <a:spLocks noGrp="1"/>
          </p:cNvSpPr>
          <p:nvPr>
            <p:ph type="sldNum" sz="quarter" idx="10"/>
          </p:nvPr>
        </p:nvSpPr>
        <p:spPr/>
        <p:txBody>
          <a:bodyPr/>
          <a:lstStyle/>
          <a:p>
            <a:fld id="{074AB93A-AEF6-4B2B-8015-AB1375F19FCF}" type="slidenum">
              <a:rPr lang="en-US" smtClean="0"/>
              <a:pPr/>
              <a:t>6</a:t>
            </a:fld>
            <a:endParaRPr lang="en-US"/>
          </a:p>
        </p:txBody>
      </p:sp>
      <p:sp>
        <p:nvSpPr>
          <p:cNvPr id="3" name="TextBox 2">
            <a:extLst>
              <a:ext uri="{FF2B5EF4-FFF2-40B4-BE49-F238E27FC236}">
                <a16:creationId xmlns:a16="http://schemas.microsoft.com/office/drawing/2014/main" id="{FB51BF0E-7001-3843-8F8B-19F242F92D30}"/>
              </a:ext>
            </a:extLst>
          </p:cNvPr>
          <p:cNvSpPr txBox="1"/>
          <p:nvPr/>
        </p:nvSpPr>
        <p:spPr>
          <a:xfrm>
            <a:off x="1365925" y="3332732"/>
            <a:ext cx="9377916" cy="3539430"/>
          </a:xfrm>
          <a:prstGeom prst="rect">
            <a:avLst/>
          </a:prstGeom>
          <a:noFill/>
        </p:spPr>
        <p:txBody>
          <a:bodyPr wrap="square">
            <a:spAutoFit/>
          </a:bodyPr>
          <a:lstStyle/>
          <a:p>
            <a:pPr algn="ctr"/>
            <a:r>
              <a:rPr lang="en-US" sz="2800" b="1" u="sng" dirty="0">
                <a:latin typeface="Arial" panose="020B0604020202020204" pitchFamily="34" charset="0"/>
                <a:cs typeface="Arial" panose="020B0604020202020204" pitchFamily="34" charset="0"/>
              </a:rPr>
              <a:t>We know 4 things have occurred</a:t>
            </a:r>
          </a:p>
          <a:p>
            <a:pPr marL="971550" lvl="1" indent="-514350">
              <a:buFont typeface="+mj-lt"/>
              <a:buAutoNum type="arabicPeriod"/>
            </a:pPr>
            <a:r>
              <a:rPr lang="en-US" sz="2800" b="1" dirty="0">
                <a:latin typeface="Arial" panose="020B0604020202020204" pitchFamily="34" charset="0"/>
                <a:cs typeface="Arial" panose="020B0604020202020204" pitchFamily="34" charset="0"/>
              </a:rPr>
              <a:t>“Those to be killed have been killed”  (Rev 6:11)</a:t>
            </a:r>
          </a:p>
          <a:p>
            <a:pPr marL="971550" lvl="1" indent="-514350">
              <a:buFont typeface="+mj-lt"/>
              <a:buAutoNum type="arabicPeriod"/>
            </a:pPr>
            <a:r>
              <a:rPr lang="en-US" sz="2800" b="1" dirty="0">
                <a:latin typeface="Arial" panose="020B0604020202020204" pitchFamily="34" charset="0"/>
                <a:cs typeface="Arial" panose="020B0604020202020204" pitchFamily="34" charset="0"/>
              </a:rPr>
              <a:t>Villain refused to repent                        (Rev 9:20)</a:t>
            </a:r>
          </a:p>
          <a:p>
            <a:pPr marL="971550" lvl="1" indent="-514350">
              <a:buFont typeface="+mj-lt"/>
              <a:buAutoNum type="arabicPeriod"/>
            </a:pPr>
            <a:r>
              <a:rPr lang="en-US" sz="2800" b="1" dirty="0">
                <a:latin typeface="Arial" panose="020B0604020202020204" pitchFamily="34" charset="0"/>
                <a:cs typeface="Arial" panose="020B0604020202020204" pitchFamily="34" charset="0"/>
              </a:rPr>
              <a:t>God’s limit has been reached               (Rev 10:6)</a:t>
            </a:r>
          </a:p>
          <a:p>
            <a:pPr marL="971550" lvl="1" indent="-514350">
              <a:buFont typeface="+mj-lt"/>
              <a:buAutoNum type="arabicPeriod"/>
            </a:pPr>
            <a:r>
              <a:rPr lang="en-US" sz="2800" b="1" dirty="0">
                <a:latin typeface="Arial" panose="020B0604020202020204" pitchFamily="34" charset="0"/>
                <a:cs typeface="Arial" panose="020B0604020202020204" pitchFamily="34" charset="0"/>
              </a:rPr>
              <a:t>Time to repent is gone                           (Rev 10:6)</a:t>
            </a:r>
          </a:p>
          <a:p>
            <a:pPr marL="914400" lvl="1" indent="-457200">
              <a:buFont typeface="Wingdings" panose="05000000000000000000" pitchFamily="2" charset="2"/>
              <a:buChar char="Ø"/>
            </a:pPr>
            <a:endParaRPr lang="en-US" sz="2800" b="1"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b="1" dirty="0">
                <a:latin typeface="Arial" panose="020B0604020202020204" pitchFamily="34" charset="0"/>
                <a:cs typeface="Arial" panose="020B0604020202020204" pitchFamily="34" charset="0"/>
              </a:rPr>
              <a:t>End of time???  </a:t>
            </a:r>
          </a:p>
          <a:p>
            <a:pPr marL="914400" lvl="1" indent="-457200">
              <a:buFont typeface="Wingdings" panose="05000000000000000000" pitchFamily="2" charset="2"/>
              <a:buChar char="Ø"/>
            </a:pPr>
            <a:r>
              <a:rPr lang="en-US" sz="2800" b="1" dirty="0">
                <a:solidFill>
                  <a:srgbClr val="000000"/>
                </a:solidFill>
                <a:latin typeface="Arial" panose="020B0604020202020204" pitchFamily="34" charset="0"/>
                <a:cs typeface="Arial" panose="020B0604020202020204" pitchFamily="34" charset="0"/>
              </a:rPr>
              <a:t>Ch 18:  World continues after judgment </a:t>
            </a:r>
          </a:p>
        </p:txBody>
      </p:sp>
      <p:sp>
        <p:nvSpPr>
          <p:cNvPr id="6" name="TextBox 5">
            <a:extLst>
              <a:ext uri="{FF2B5EF4-FFF2-40B4-BE49-F238E27FC236}">
                <a16:creationId xmlns:a16="http://schemas.microsoft.com/office/drawing/2014/main" id="{11438D12-2F06-4386-FA29-5F692E661586}"/>
              </a:ext>
            </a:extLst>
          </p:cNvPr>
          <p:cNvSpPr txBox="1"/>
          <p:nvPr/>
        </p:nvSpPr>
        <p:spPr>
          <a:xfrm>
            <a:off x="-1284" y="623859"/>
            <a:ext cx="12193284" cy="2677656"/>
          </a:xfrm>
          <a:prstGeom prst="rect">
            <a:avLst/>
          </a:prstGeom>
          <a:solidFill>
            <a:srgbClr val="FFFF00"/>
          </a:solidFill>
          <a:ln>
            <a:solidFill>
              <a:schemeClr val="tx1"/>
            </a:solidFill>
          </a:ln>
        </p:spPr>
        <p:txBody>
          <a:bodyPr wrap="square">
            <a:spAutoFit/>
          </a:bodyPr>
          <a:lstStyle/>
          <a:p>
            <a:pPr algn="just"/>
            <a:r>
              <a:rPr lang="en-US" sz="2800" b="1" baseline="30000" dirty="0">
                <a:solidFill>
                  <a:srgbClr val="C00000"/>
                </a:solidFill>
                <a:latin typeface="Arial" panose="020B0604020202020204" pitchFamily="34" charset="0"/>
                <a:cs typeface="Arial" panose="020B0604020202020204" pitchFamily="34" charset="0"/>
              </a:rPr>
              <a:t>5 </a:t>
            </a:r>
            <a:r>
              <a:rPr lang="en-US" sz="2800" b="1" i="1" dirty="0">
                <a:latin typeface="Arial" panose="020B0604020202020204" pitchFamily="34" charset="0"/>
                <a:cs typeface="Arial" panose="020B0604020202020204" pitchFamily="34" charset="0"/>
              </a:rPr>
              <a:t>And the angel which I saw stand upon the sea and upon the earth lifted up his hand to heaven, </a:t>
            </a:r>
          </a:p>
          <a:p>
            <a:pPr algn="just"/>
            <a:r>
              <a:rPr lang="en-US" sz="2800" b="1" baseline="30000" dirty="0">
                <a:solidFill>
                  <a:srgbClr val="C00000"/>
                </a:solidFill>
                <a:latin typeface="Arial" panose="020B0604020202020204" pitchFamily="34" charset="0"/>
                <a:cs typeface="Arial" panose="020B0604020202020204" pitchFamily="34" charset="0"/>
              </a:rPr>
              <a:t>6</a:t>
            </a:r>
            <a:r>
              <a:rPr lang="en-US" sz="2800" b="1" baseline="30000"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swore by him that lives for ever and ever, who created heaven, and the things that therein are, and the earth, and the things that therein are, and the sea, and the things which are therein, that </a:t>
            </a:r>
            <a:r>
              <a:rPr lang="en-US" sz="2800" b="1" i="1" dirty="0">
                <a:solidFill>
                  <a:srgbClr val="C00000"/>
                </a:solidFill>
                <a:latin typeface="Arial" panose="020B0604020202020204" pitchFamily="34" charset="0"/>
                <a:cs typeface="Arial" panose="020B0604020202020204" pitchFamily="34" charset="0"/>
              </a:rPr>
              <a:t>there should be time no longer:  [</a:t>
            </a:r>
            <a:r>
              <a:rPr lang="en-US" sz="2800" b="1" i="1" dirty="0">
                <a:solidFill>
                  <a:srgbClr val="0070C0"/>
                </a:solidFill>
                <a:latin typeface="Arial" panose="020B0604020202020204" pitchFamily="34" charset="0"/>
                <a:cs typeface="Arial" panose="020B0604020202020204" pitchFamily="34" charset="0"/>
              </a:rPr>
              <a:t>delay no longer there will be</a:t>
            </a:r>
            <a:r>
              <a:rPr lang="en-US" sz="2800" b="1" i="1" dirty="0">
                <a:solidFill>
                  <a:srgbClr val="C00000"/>
                </a:solidFill>
                <a:latin typeface="Arial" panose="020B0604020202020204" pitchFamily="34" charset="0"/>
                <a:cs typeface="Arial" panose="020B0604020202020204" pitchFamily="34" charset="0"/>
              </a:rPr>
              <a:t>]</a:t>
            </a:r>
            <a:endParaRPr lang="en-US" sz="2800" b="1" i="1"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15FD4EA8-9A02-DB44-9A51-686C89FD94EC}"/>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10:5-6</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9590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7</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10:7</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7AAD6B1-57C8-5558-9542-CC5748C717CC}"/>
              </a:ext>
            </a:extLst>
          </p:cNvPr>
          <p:cNvSpPr txBox="1"/>
          <p:nvPr/>
        </p:nvSpPr>
        <p:spPr>
          <a:xfrm>
            <a:off x="-9626" y="623859"/>
            <a:ext cx="12201626" cy="1384995"/>
          </a:xfrm>
          <a:prstGeom prst="rect">
            <a:avLst/>
          </a:prstGeom>
          <a:solidFill>
            <a:srgbClr val="FFFF00"/>
          </a:solidFill>
          <a:ln>
            <a:solidFill>
              <a:schemeClr val="tx1"/>
            </a:solidFill>
          </a:ln>
        </p:spPr>
        <p:txBody>
          <a:bodyPr wrap="square">
            <a:spAutoFit/>
          </a:bodyPr>
          <a:lstStyle/>
          <a:p>
            <a:pPr algn="just"/>
            <a:r>
              <a:rPr lang="en-US" sz="2800" b="1" i="1" baseline="30000" dirty="0">
                <a:solidFill>
                  <a:srgbClr val="C00000"/>
                </a:solidFill>
                <a:latin typeface="Arial" panose="020B0604020202020204" pitchFamily="34" charset="0"/>
                <a:cs typeface="Arial" panose="020B0604020202020204" pitchFamily="34" charset="0"/>
              </a:rPr>
              <a:t>7 </a:t>
            </a:r>
            <a:r>
              <a:rPr lang="en-US" sz="2800" b="1" i="1" dirty="0">
                <a:latin typeface="Arial" panose="020B0604020202020204" pitchFamily="34" charset="0"/>
                <a:cs typeface="Arial" panose="020B0604020202020204" pitchFamily="34" charset="0"/>
              </a:rPr>
              <a:t>But in the days of the voice of the seventh angel, when he shall begin to sound, the </a:t>
            </a:r>
            <a:r>
              <a:rPr lang="en-US" sz="2800" b="1" i="1" dirty="0">
                <a:solidFill>
                  <a:srgbClr val="C00000"/>
                </a:solidFill>
                <a:latin typeface="Arial" panose="020B0604020202020204" pitchFamily="34" charset="0"/>
                <a:cs typeface="Arial" panose="020B0604020202020204" pitchFamily="34" charset="0"/>
              </a:rPr>
              <a:t>mystery of God </a:t>
            </a:r>
            <a:r>
              <a:rPr lang="en-US" sz="2800" b="1" i="1" dirty="0">
                <a:latin typeface="Arial" panose="020B0604020202020204" pitchFamily="34" charset="0"/>
                <a:cs typeface="Arial" panose="020B0604020202020204" pitchFamily="34" charset="0"/>
              </a:rPr>
              <a:t>should be finished [</a:t>
            </a:r>
            <a:r>
              <a:rPr lang="en-US" sz="2800" b="1" i="1" dirty="0">
                <a:solidFill>
                  <a:srgbClr val="C00000"/>
                </a:solidFill>
                <a:latin typeface="Arial" panose="020B0604020202020204" pitchFamily="34" charset="0"/>
                <a:cs typeface="Arial" panose="020B0604020202020204" pitchFamily="34" charset="0"/>
              </a:rPr>
              <a:t>Gr. would be completed</a:t>
            </a:r>
            <a:r>
              <a:rPr lang="en-US" sz="2800" b="1" i="1" dirty="0">
                <a:latin typeface="Arial" panose="020B0604020202020204" pitchFamily="34" charset="0"/>
                <a:cs typeface="Arial" panose="020B0604020202020204" pitchFamily="34" charset="0"/>
              </a:rPr>
              <a:t>], as he hath declared to his servants the prophets.</a:t>
            </a:r>
          </a:p>
        </p:txBody>
      </p:sp>
      <p:sp>
        <p:nvSpPr>
          <p:cNvPr id="7" name="TextBox 6">
            <a:extLst>
              <a:ext uri="{FF2B5EF4-FFF2-40B4-BE49-F238E27FC236}">
                <a16:creationId xmlns:a16="http://schemas.microsoft.com/office/drawing/2014/main" id="{E6850F53-2E4B-BCB8-0300-FB7E56253265}"/>
              </a:ext>
            </a:extLst>
          </p:cNvPr>
          <p:cNvSpPr txBox="1"/>
          <p:nvPr/>
        </p:nvSpPr>
        <p:spPr>
          <a:xfrm>
            <a:off x="2107961" y="2642055"/>
            <a:ext cx="7893845" cy="3539430"/>
          </a:xfrm>
          <a:prstGeom prst="rect">
            <a:avLst/>
          </a:prstGeom>
          <a:noFill/>
        </p:spPr>
        <p:txBody>
          <a:bodyPr wrap="square">
            <a:spAutoFit/>
          </a:bodyPr>
          <a:lstStyle/>
          <a:p>
            <a:pPr marL="285750" indent="-285750">
              <a:buFont typeface="Arial" panose="020B0604020202020204" pitchFamily="34" charset="0"/>
              <a:buChar char="•"/>
            </a:pPr>
            <a:r>
              <a:rPr lang="en-US" sz="2800" b="1" dirty="0">
                <a:latin typeface="Arial" panose="020B0604020202020204" pitchFamily="34" charset="0"/>
                <a:cs typeface="Arial" panose="020B0604020202020204" pitchFamily="34" charset="0"/>
              </a:rPr>
              <a:t>What is the “</a:t>
            </a:r>
            <a:r>
              <a:rPr lang="en-US" sz="2800" b="1" dirty="0">
                <a:solidFill>
                  <a:srgbClr val="C00000"/>
                </a:solidFill>
                <a:latin typeface="Arial" panose="020B0604020202020204" pitchFamily="34" charset="0"/>
                <a:cs typeface="Arial" panose="020B0604020202020204" pitchFamily="34" charset="0"/>
              </a:rPr>
              <a:t>mystery of God</a:t>
            </a:r>
            <a:r>
              <a:rPr lang="en-US" sz="2800" b="1" dirty="0">
                <a:latin typeface="Arial" panose="020B0604020202020204" pitchFamily="34" charset="0"/>
                <a:cs typeface="Arial" panose="020B0604020202020204" pitchFamily="34" charset="0"/>
              </a:rPr>
              <a:t>”?</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Bible is best commentary on Revelation</a:t>
            </a:r>
          </a:p>
          <a:p>
            <a:pPr marL="1371600" lvl="2" indent="-457200">
              <a:buFont typeface="Wingdings" panose="05000000000000000000" pitchFamily="2" charset="2"/>
              <a:buChar char="ü"/>
            </a:pPr>
            <a:r>
              <a:rPr lang="en-US" sz="2800" b="1" dirty="0">
                <a:latin typeface="Arial" panose="020B0604020202020204" pitchFamily="34" charset="0"/>
                <a:cs typeface="Arial" panose="020B0604020202020204" pitchFamily="34" charset="0"/>
              </a:rPr>
              <a:t>1 Corinthians 2:7-8</a:t>
            </a:r>
          </a:p>
          <a:p>
            <a:pPr marL="1371600" lvl="2" indent="-457200">
              <a:buFont typeface="Wingdings" panose="05000000000000000000" pitchFamily="2" charset="2"/>
              <a:buChar char="ü"/>
            </a:pPr>
            <a:r>
              <a:rPr lang="en-US" sz="2800" b="1" dirty="0">
                <a:latin typeface="Arial" panose="020B0604020202020204" pitchFamily="34" charset="0"/>
                <a:cs typeface="Arial" panose="020B0604020202020204" pitchFamily="34" charset="0"/>
              </a:rPr>
              <a:t>Romans 16:25</a:t>
            </a:r>
          </a:p>
          <a:p>
            <a:pPr marL="1371600" lvl="2" indent="-457200">
              <a:buFont typeface="Wingdings" panose="05000000000000000000" pitchFamily="2" charset="2"/>
              <a:buChar char="ü"/>
            </a:pPr>
            <a:r>
              <a:rPr lang="en-US" sz="2800" b="1" dirty="0">
                <a:latin typeface="Arial" panose="020B0604020202020204" pitchFamily="34" charset="0"/>
                <a:cs typeface="Arial" panose="020B0604020202020204" pitchFamily="34" charset="0"/>
              </a:rPr>
              <a:t>Colossians 4:3</a:t>
            </a:r>
          </a:p>
          <a:p>
            <a:pPr marL="1371600" lvl="2" indent="-457200">
              <a:buFont typeface="Wingdings" panose="05000000000000000000" pitchFamily="2" charset="2"/>
              <a:buChar char="ü"/>
            </a:pPr>
            <a:r>
              <a:rPr lang="en-US" sz="2800" b="1" dirty="0">
                <a:latin typeface="Arial" panose="020B0604020202020204" pitchFamily="34" charset="0"/>
                <a:cs typeface="Arial" panose="020B0604020202020204" pitchFamily="34" charset="0"/>
              </a:rPr>
              <a:t>* Colossians 1:26-27</a:t>
            </a:r>
          </a:p>
          <a:p>
            <a:pPr algn="ctr"/>
            <a:endParaRPr lang="en-US" sz="28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b="1" dirty="0">
                <a:latin typeface="Arial" panose="020B0604020202020204" pitchFamily="34" charset="0"/>
                <a:cs typeface="Arial" panose="020B0604020202020204" pitchFamily="34" charset="0"/>
              </a:rPr>
              <a:t>God plan to reconcile us back to Himself</a:t>
            </a:r>
          </a:p>
        </p:txBody>
      </p:sp>
    </p:spTree>
    <p:extLst>
      <p:ext uri="{BB962C8B-B14F-4D97-AF65-F5344CB8AC3E}">
        <p14:creationId xmlns:p14="http://schemas.microsoft.com/office/powerpoint/2010/main" val="271532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500"/>
                                        <p:tgtEl>
                                          <p:spTgt spid="7">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fade">
                                      <p:cBhvr>
                                        <p:cTn id="24" dur="500"/>
                                        <p:tgtEl>
                                          <p:spTgt spid="7">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animEffect transition="in" filter="fade">
                                      <p:cBhvr>
                                        <p:cTn id="29"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8</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10:7-11</a:t>
            </a:r>
          </a:p>
        </p:txBody>
      </p:sp>
      <p:sp>
        <p:nvSpPr>
          <p:cNvPr id="4" name="TextBox 3">
            <a:extLst>
              <a:ext uri="{FF2B5EF4-FFF2-40B4-BE49-F238E27FC236}">
                <a16:creationId xmlns:a16="http://schemas.microsoft.com/office/drawing/2014/main" id="{D6178E42-A474-7ABF-7FF2-65EC09F4D87B}"/>
              </a:ext>
            </a:extLst>
          </p:cNvPr>
          <p:cNvSpPr txBox="1"/>
          <p:nvPr/>
        </p:nvSpPr>
        <p:spPr>
          <a:xfrm>
            <a:off x="-10886" y="623104"/>
            <a:ext cx="12202886" cy="6124754"/>
          </a:xfrm>
          <a:prstGeom prst="rect">
            <a:avLst/>
          </a:prstGeom>
          <a:solidFill>
            <a:srgbClr val="FFFF00"/>
          </a:solidFill>
          <a:ln>
            <a:solidFill>
              <a:schemeClr val="tx1"/>
            </a:solidFill>
          </a:ln>
        </p:spPr>
        <p:txBody>
          <a:bodyPr wrap="square">
            <a:spAutoFit/>
          </a:bodyPr>
          <a:lstStyle/>
          <a:p>
            <a:pPr algn="just"/>
            <a:r>
              <a:rPr lang="en-US" sz="2800" b="1" i="1" baseline="30000" dirty="0">
                <a:solidFill>
                  <a:srgbClr val="C00000"/>
                </a:solidFill>
                <a:latin typeface="Arial" panose="020B0604020202020204" pitchFamily="34" charset="0"/>
                <a:cs typeface="Arial" panose="020B0604020202020204" pitchFamily="34" charset="0"/>
              </a:rPr>
              <a:t>7 </a:t>
            </a:r>
            <a:r>
              <a:rPr lang="en-US" sz="2800" b="1" i="1" dirty="0">
                <a:latin typeface="Arial" panose="020B0604020202020204" pitchFamily="34" charset="0"/>
                <a:cs typeface="Arial" panose="020B0604020202020204" pitchFamily="34" charset="0"/>
              </a:rPr>
              <a:t>But in the days of the voice of the seventh angel, when he shall begin to sound, the </a:t>
            </a:r>
            <a:r>
              <a:rPr lang="en-US" sz="2800" b="1" i="1" dirty="0">
                <a:solidFill>
                  <a:srgbClr val="C00000"/>
                </a:solidFill>
                <a:latin typeface="Arial" panose="020B0604020202020204" pitchFamily="34" charset="0"/>
                <a:cs typeface="Arial" panose="020B0604020202020204" pitchFamily="34" charset="0"/>
              </a:rPr>
              <a:t>mystery of God </a:t>
            </a:r>
            <a:r>
              <a:rPr lang="en-US" sz="2800" b="1" i="1" dirty="0">
                <a:latin typeface="Arial" panose="020B0604020202020204" pitchFamily="34" charset="0"/>
                <a:cs typeface="Arial" panose="020B0604020202020204" pitchFamily="34" charset="0"/>
              </a:rPr>
              <a:t>should be finished, as he hath declared to his servants the prophets.</a:t>
            </a:r>
          </a:p>
          <a:p>
            <a:pPr algn="just"/>
            <a:r>
              <a:rPr lang="en-US" sz="2800" b="1" baseline="30000" dirty="0">
                <a:solidFill>
                  <a:srgbClr val="C00000"/>
                </a:solidFill>
                <a:latin typeface="Arial" panose="020B0604020202020204" pitchFamily="34" charset="0"/>
                <a:cs typeface="Arial" panose="020B0604020202020204" pitchFamily="34" charset="0"/>
              </a:rPr>
              <a:t>8 </a:t>
            </a:r>
            <a:r>
              <a:rPr lang="en-US" sz="2800" b="1" i="1" dirty="0">
                <a:latin typeface="Arial" panose="020B0604020202020204" pitchFamily="34" charset="0"/>
                <a:cs typeface="Arial" panose="020B0604020202020204" pitchFamily="34" charset="0"/>
              </a:rPr>
              <a:t>And the voice which I heard from heaven speak unto me again, and said, Go and take the </a:t>
            </a:r>
            <a:r>
              <a:rPr lang="en-US" sz="2800" b="1" i="1" dirty="0">
                <a:solidFill>
                  <a:srgbClr val="C00000"/>
                </a:solidFill>
                <a:latin typeface="Arial" panose="020B0604020202020204" pitchFamily="34" charset="0"/>
                <a:cs typeface="Arial" panose="020B0604020202020204" pitchFamily="34" charset="0"/>
              </a:rPr>
              <a:t>little book </a:t>
            </a:r>
            <a:r>
              <a:rPr lang="en-US" sz="2800" b="1" i="1" dirty="0">
                <a:latin typeface="Arial" panose="020B0604020202020204" pitchFamily="34" charset="0"/>
                <a:cs typeface="Arial" panose="020B0604020202020204" pitchFamily="34" charset="0"/>
              </a:rPr>
              <a:t>which is open in the hand of the angel which stands upon the sea and upon the earth.  </a:t>
            </a:r>
          </a:p>
          <a:p>
            <a:pPr algn="just"/>
            <a:r>
              <a:rPr lang="en-US" sz="2800" b="1" baseline="30000" dirty="0">
                <a:solidFill>
                  <a:srgbClr val="C00000"/>
                </a:solidFill>
                <a:latin typeface="Arial" panose="020B0604020202020204" pitchFamily="34" charset="0"/>
                <a:cs typeface="Arial" panose="020B0604020202020204" pitchFamily="34" charset="0"/>
              </a:rPr>
              <a:t>9 </a:t>
            </a:r>
            <a:r>
              <a:rPr lang="en-US" sz="2800" b="1" i="1" dirty="0">
                <a:latin typeface="Arial" panose="020B0604020202020204" pitchFamily="34" charset="0"/>
                <a:cs typeface="Arial" panose="020B0604020202020204" pitchFamily="34" charset="0"/>
              </a:rPr>
              <a:t>And I went unto the angel, and said unto him, Give me the </a:t>
            </a:r>
            <a:r>
              <a:rPr lang="en-US" sz="2800" b="1" i="1" dirty="0">
                <a:solidFill>
                  <a:srgbClr val="C00000"/>
                </a:solidFill>
                <a:latin typeface="Arial" panose="020B0604020202020204" pitchFamily="34" charset="0"/>
                <a:cs typeface="Arial" panose="020B0604020202020204" pitchFamily="34" charset="0"/>
              </a:rPr>
              <a:t>little book</a:t>
            </a:r>
            <a:r>
              <a:rPr lang="en-US" sz="2800" b="1" i="1" dirty="0">
                <a:latin typeface="Arial" panose="020B0604020202020204" pitchFamily="34" charset="0"/>
                <a:cs typeface="Arial" panose="020B0604020202020204" pitchFamily="34" charset="0"/>
              </a:rPr>
              <a:t>. And he said unto me, Take it, and eat it up; and it shall make your belly bitter, but it shall be in your mouth sweet as honey.  </a:t>
            </a:r>
          </a:p>
          <a:p>
            <a:pPr algn="just"/>
            <a:r>
              <a:rPr lang="en-US" sz="2800" b="1" baseline="30000" dirty="0">
                <a:solidFill>
                  <a:srgbClr val="C00000"/>
                </a:solidFill>
                <a:latin typeface="Arial" panose="020B0604020202020204" pitchFamily="34" charset="0"/>
                <a:cs typeface="Arial" panose="020B0604020202020204" pitchFamily="34" charset="0"/>
              </a:rPr>
              <a:t>10 </a:t>
            </a:r>
            <a:r>
              <a:rPr lang="en-US" sz="2800" b="1" i="1" dirty="0">
                <a:latin typeface="Arial" panose="020B0604020202020204" pitchFamily="34" charset="0"/>
                <a:cs typeface="Arial" panose="020B0604020202020204" pitchFamily="34" charset="0"/>
              </a:rPr>
              <a:t>And I took the </a:t>
            </a:r>
            <a:r>
              <a:rPr lang="en-US" sz="2800" b="1" i="1" dirty="0">
                <a:solidFill>
                  <a:srgbClr val="C00000"/>
                </a:solidFill>
                <a:latin typeface="Arial" panose="020B0604020202020204" pitchFamily="34" charset="0"/>
                <a:cs typeface="Arial" panose="020B0604020202020204" pitchFamily="34" charset="0"/>
              </a:rPr>
              <a:t>little book </a:t>
            </a:r>
            <a:r>
              <a:rPr lang="en-US" sz="2800" b="1" i="1" dirty="0">
                <a:latin typeface="Arial" panose="020B0604020202020204" pitchFamily="34" charset="0"/>
                <a:cs typeface="Arial" panose="020B0604020202020204" pitchFamily="34" charset="0"/>
              </a:rPr>
              <a:t>out of the angel's hand, and ate it up; and it was in my mouth sweet as honey: and as soon as I had eaten it, my belly was bitter.  </a:t>
            </a:r>
          </a:p>
          <a:p>
            <a:pPr algn="just"/>
            <a:r>
              <a:rPr lang="en-US" sz="2800" b="1" baseline="30000" dirty="0">
                <a:solidFill>
                  <a:srgbClr val="C00000"/>
                </a:solidFill>
                <a:latin typeface="Arial" panose="020B0604020202020204" pitchFamily="34" charset="0"/>
                <a:cs typeface="Arial" panose="020B0604020202020204" pitchFamily="34" charset="0"/>
              </a:rPr>
              <a:t>11 </a:t>
            </a:r>
            <a:r>
              <a:rPr lang="en-US" sz="2800" b="1" i="1" dirty="0">
                <a:latin typeface="Arial" panose="020B0604020202020204" pitchFamily="34" charset="0"/>
                <a:cs typeface="Arial" panose="020B0604020202020204" pitchFamily="34" charset="0"/>
              </a:rPr>
              <a:t>And he said unto me, You must </a:t>
            </a:r>
            <a:r>
              <a:rPr lang="en-US" sz="2800" b="1" i="1" dirty="0">
                <a:solidFill>
                  <a:srgbClr val="C00000"/>
                </a:solidFill>
                <a:latin typeface="Arial" panose="020B0604020202020204" pitchFamily="34" charset="0"/>
                <a:cs typeface="Arial" panose="020B0604020202020204" pitchFamily="34" charset="0"/>
              </a:rPr>
              <a:t>prophesy</a:t>
            </a:r>
            <a:r>
              <a:rPr lang="en-US" sz="2800" b="1" i="1" dirty="0">
                <a:latin typeface="Arial" panose="020B0604020202020204" pitchFamily="34" charset="0"/>
                <a:cs typeface="Arial" panose="020B0604020202020204" pitchFamily="34" charset="0"/>
              </a:rPr>
              <a:t> again before many peoples, and nations, and tongues, and kings.</a:t>
            </a:r>
          </a:p>
        </p:txBody>
      </p:sp>
    </p:spTree>
    <p:extLst>
      <p:ext uri="{BB962C8B-B14F-4D97-AF65-F5344CB8AC3E}">
        <p14:creationId xmlns:p14="http://schemas.microsoft.com/office/powerpoint/2010/main" val="50192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275C5C-874B-F7A9-45DB-512CFB9E690E}"/>
              </a:ext>
            </a:extLst>
          </p:cNvPr>
          <p:cNvSpPr>
            <a:spLocks noGrp="1"/>
          </p:cNvSpPr>
          <p:nvPr>
            <p:ph type="sldNum" sz="quarter" idx="10"/>
          </p:nvPr>
        </p:nvSpPr>
        <p:spPr/>
        <p:txBody>
          <a:bodyPr/>
          <a:lstStyle/>
          <a:p>
            <a:fld id="{074AB93A-AEF6-4B2B-8015-AB1375F19FCF}" type="slidenum">
              <a:rPr lang="en-US" smtClean="0"/>
              <a:pPr/>
              <a:t>9</a:t>
            </a:fld>
            <a:endParaRPr lang="en-US"/>
          </a:p>
        </p:txBody>
      </p:sp>
      <p:sp>
        <p:nvSpPr>
          <p:cNvPr id="3" name="TextBox 2">
            <a:extLst>
              <a:ext uri="{FF2B5EF4-FFF2-40B4-BE49-F238E27FC236}">
                <a16:creationId xmlns:a16="http://schemas.microsoft.com/office/drawing/2014/main" id="{6028E3C1-37F3-88D3-78BD-7F65AE127537}"/>
              </a:ext>
            </a:extLst>
          </p:cNvPr>
          <p:cNvSpPr txBox="1"/>
          <p:nvPr/>
        </p:nvSpPr>
        <p:spPr>
          <a:xfrm>
            <a:off x="422791" y="620172"/>
            <a:ext cx="11264185" cy="5355312"/>
          </a:xfrm>
          <a:prstGeom prst="rect">
            <a:avLst/>
          </a:prstGeom>
          <a:noFill/>
        </p:spPr>
        <p:txBody>
          <a:bodyPr wrap="square" rtlCol="0">
            <a:spAutoFit/>
          </a:bodyPr>
          <a:lstStyle/>
          <a:p>
            <a:pPr marL="228600" indent="-228600"/>
            <a:r>
              <a:rPr lang="en-US" sz="2400" b="1" dirty="0">
                <a:solidFill>
                  <a:srgbClr val="C00000"/>
                </a:solidFill>
                <a:latin typeface="Arial" panose="020B0604020202020204" pitchFamily="34" charset="0"/>
                <a:ea typeface="Calibri" panose="020F0502020204030204" pitchFamily="34" charset="0"/>
                <a:cs typeface="Arial" panose="020B0604020202020204" pitchFamily="34" charset="0"/>
              </a:rPr>
              <a:t>“Little papyrus roll”</a:t>
            </a:r>
            <a:endParaRPr lang="en-US" sz="2400"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tabLst>
                <a:tab pos="457200" algn="l"/>
              </a:tabLst>
            </a:pPr>
            <a:r>
              <a:rPr lang="en-US" sz="2400" b="1" dirty="0">
                <a:latin typeface="Arial" panose="020B0604020202020204" pitchFamily="34" charset="0"/>
                <a:ea typeface="Calibri" panose="020F0502020204030204" pitchFamily="34" charset="0"/>
                <a:cs typeface="Arial" panose="020B0604020202020204" pitchFamily="34" charset="0"/>
              </a:rPr>
              <a:t>Different from the scroll with 7 seals opened by Jesus</a:t>
            </a:r>
            <a:endParaRPr lang="en-US" sz="240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US" sz="2400" b="1" dirty="0">
                <a:latin typeface="Arial" panose="020B0604020202020204" pitchFamily="34" charset="0"/>
                <a:ea typeface="Calibri" panose="020F0502020204030204" pitchFamily="34" charset="0"/>
                <a:cs typeface="Arial" panose="020B0604020202020204" pitchFamily="34" charset="0"/>
              </a:rPr>
              <a:t>Held by angel - verses 2, 7</a:t>
            </a:r>
          </a:p>
          <a:p>
            <a:pPr marL="342900" indent="-342900">
              <a:buFont typeface="Arial" panose="020B0604020202020204" pitchFamily="34" charset="0"/>
              <a:buChar char="•"/>
            </a:pPr>
            <a:r>
              <a:rPr lang="en-US" sz="2400" b="1" dirty="0">
                <a:latin typeface="Arial" panose="020B0604020202020204" pitchFamily="34" charset="0"/>
                <a:ea typeface="Calibri" panose="020F0502020204030204" pitchFamily="34" charset="0"/>
                <a:cs typeface="Arial" panose="020B0604020202020204" pitchFamily="34" charset="0"/>
              </a:rPr>
              <a:t>“Little papyrus roll” connected with reconciliation and John prophesying</a:t>
            </a:r>
          </a:p>
          <a:p>
            <a:pPr marL="800100" lvl="1" indent="-342900">
              <a:buFont typeface="Courier New" panose="02070309020205020404" pitchFamily="49" charset="0"/>
              <a:buChar char="o"/>
            </a:pPr>
            <a:r>
              <a:rPr lang="en-US" sz="2400" b="1" dirty="0">
                <a:latin typeface="Arial" panose="020B0604020202020204" pitchFamily="34" charset="0"/>
                <a:ea typeface="Calibri" panose="020F0502020204030204" pitchFamily="34" charset="0"/>
                <a:cs typeface="Arial" panose="020B0604020202020204" pitchFamily="34" charset="0"/>
              </a:rPr>
              <a:t>Verses 7-11 </a:t>
            </a:r>
          </a:p>
          <a:p>
            <a:endParaRPr lang="en-US" sz="16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r>
              <a:rPr lang="en-US" sz="2400" b="1" dirty="0">
                <a:solidFill>
                  <a:srgbClr val="C00000"/>
                </a:solidFill>
                <a:latin typeface="Arial" panose="020B0604020202020204" pitchFamily="34" charset="0"/>
                <a:ea typeface="Calibri" panose="020F0502020204030204" pitchFamily="34" charset="0"/>
                <a:cs typeface="Arial" panose="020B0604020202020204" pitchFamily="34" charset="0"/>
              </a:rPr>
              <a:t>Prophesy</a:t>
            </a:r>
          </a:p>
          <a:p>
            <a:pPr marL="342900" indent="-342900">
              <a:buFont typeface="Arial" panose="020B0604020202020204" pitchFamily="34" charset="0"/>
              <a:buChar char="•"/>
            </a:pPr>
            <a:r>
              <a:rPr lang="en-US" sz="2400" b="1" i="1" dirty="0">
                <a:latin typeface="Arial" panose="020B0604020202020204" pitchFamily="34" charset="0"/>
                <a:ea typeface="Calibri" panose="020F0502020204030204" pitchFamily="34" charset="0"/>
                <a:cs typeface="Arial" panose="020B0604020202020204" pitchFamily="34" charset="0"/>
              </a:rPr>
              <a:t>“</a:t>
            </a:r>
            <a:r>
              <a:rPr lang="en-US" sz="2400" b="1" dirty="0">
                <a:latin typeface="Arial" panose="020B0604020202020204" pitchFamily="34" charset="0"/>
                <a:ea typeface="Calibri" panose="020F0502020204030204" pitchFamily="34" charset="0"/>
                <a:cs typeface="Arial" panose="020B0604020202020204" pitchFamily="34" charset="0"/>
              </a:rPr>
              <a:t>To declare a thing which can </a:t>
            </a:r>
            <a:r>
              <a:rPr lang="en-US" sz="2400" b="1" u="sng" dirty="0">
                <a:latin typeface="Arial" panose="020B0604020202020204" pitchFamily="34" charset="0"/>
                <a:ea typeface="Calibri" panose="020F0502020204030204" pitchFamily="34" charset="0"/>
                <a:cs typeface="Arial" panose="020B0604020202020204" pitchFamily="34" charset="0"/>
              </a:rPr>
              <a:t>only</a:t>
            </a:r>
            <a:r>
              <a:rPr lang="en-US" sz="2400" b="1" dirty="0">
                <a:latin typeface="Arial" panose="020B0604020202020204" pitchFamily="34" charset="0"/>
                <a:ea typeface="Calibri" panose="020F0502020204030204" pitchFamily="34" charset="0"/>
                <a:cs typeface="Arial" panose="020B0604020202020204" pitchFamily="34" charset="0"/>
              </a:rPr>
              <a:t> be known by divine revelation” </a:t>
            </a:r>
            <a:r>
              <a:rPr lang="en-US" altLang="en-US" sz="2400" b="1" baseline="30000" dirty="0">
                <a:solidFill>
                  <a:srgbClr val="C00000"/>
                </a:solidFill>
                <a:latin typeface="Arial" panose="020B0604020202020204" pitchFamily="34" charset="0"/>
                <a:cs typeface="Arial" panose="020B0604020202020204" pitchFamily="34" charset="0"/>
              </a:rPr>
              <a:t>1</a:t>
            </a:r>
          </a:p>
          <a:p>
            <a:pPr marL="342900" indent="-342900">
              <a:buFont typeface="Arial" panose="020B0604020202020204" pitchFamily="34" charset="0"/>
              <a:buChar char="•"/>
            </a:pPr>
            <a:r>
              <a:rPr lang="en-US" sz="2400" b="1" dirty="0">
                <a:latin typeface="Arial" panose="020B0604020202020204" pitchFamily="34" charset="0"/>
                <a:ea typeface="Calibri" panose="020F0502020204030204" pitchFamily="34" charset="0"/>
                <a:cs typeface="Arial" panose="020B0604020202020204" pitchFamily="34" charset="0"/>
              </a:rPr>
              <a:t>Not necessarily predicting the future</a:t>
            </a:r>
          </a:p>
          <a:p>
            <a:endParaRPr lang="en-US" sz="1400" dirty="0">
              <a:latin typeface="Arial" panose="020B0604020202020204" pitchFamily="34" charset="0"/>
              <a:ea typeface="Calibri" panose="020F0502020204030204" pitchFamily="34" charset="0"/>
              <a:cs typeface="Arial" panose="020B0604020202020204" pitchFamily="34" charset="0"/>
            </a:endParaRPr>
          </a:p>
          <a:p>
            <a:r>
              <a:rPr lang="en-US" sz="2400" b="1" dirty="0">
                <a:solidFill>
                  <a:srgbClr val="C00000"/>
                </a:solidFill>
                <a:latin typeface="Arial" panose="020B0604020202020204" pitchFamily="34" charset="0"/>
                <a:ea typeface="Calibri" panose="020F0502020204030204" pitchFamily="34" charset="0"/>
                <a:cs typeface="Arial" panose="020B0604020202020204" pitchFamily="34" charset="0"/>
              </a:rPr>
              <a:t>Only consistent conclusion</a:t>
            </a:r>
          </a:p>
          <a:p>
            <a:pPr marL="342900" indent="-342900">
              <a:buFont typeface="Arial" panose="020B0604020202020204" pitchFamily="34" charset="0"/>
              <a:buChar char="•"/>
            </a:pPr>
            <a:r>
              <a:rPr lang="en-US" sz="2400" b="1" dirty="0">
                <a:latin typeface="Arial" panose="020B0604020202020204" pitchFamily="34" charset="0"/>
                <a:ea typeface="Calibri" panose="020F0502020204030204" pitchFamily="34" charset="0"/>
                <a:cs typeface="Arial" panose="020B0604020202020204" pitchFamily="34" charset="0"/>
              </a:rPr>
              <a:t>John will preach “mystery of God” again after Patmos</a:t>
            </a:r>
          </a:p>
          <a:p>
            <a:pPr marL="342900" indent="-342900">
              <a:buFont typeface="Arial" panose="020B0604020202020204" pitchFamily="34" charset="0"/>
              <a:buChar char="•"/>
            </a:pPr>
            <a:r>
              <a:rPr lang="en-US" sz="2400" b="1" dirty="0">
                <a:latin typeface="Arial" panose="020B0604020202020204" pitchFamily="34" charset="0"/>
                <a:ea typeface="Calibri" panose="020F0502020204030204" pitchFamily="34" charset="0"/>
                <a:cs typeface="Arial" panose="020B0604020202020204" pitchFamily="34" charset="0"/>
              </a:rPr>
              <a:t>Irenaeus said John was seen in Asian ministry after Patmos</a:t>
            </a:r>
          </a:p>
          <a:p>
            <a:pPr marL="800100" lvl="1" indent="-342900">
              <a:buFont typeface="Courier New" panose="02070309020205020404" pitchFamily="49" charset="0"/>
              <a:buChar char="o"/>
            </a:pPr>
            <a:r>
              <a:rPr lang="en-US" sz="2400" b="1" dirty="0">
                <a:latin typeface="Arial" panose="020B0604020202020204" pitchFamily="34" charset="0"/>
                <a:ea typeface="Calibri" panose="020F0502020204030204" pitchFamily="34" charset="0"/>
                <a:cs typeface="Arial" panose="020B0604020202020204" pitchFamily="34" charset="0"/>
              </a:rPr>
              <a:t>Quoted by Eusebius (3</a:t>
            </a:r>
            <a:r>
              <a:rPr lang="en-US" sz="2400" b="1" baseline="30000" dirty="0">
                <a:latin typeface="Arial" panose="020B0604020202020204" pitchFamily="34" charset="0"/>
                <a:ea typeface="Calibri" panose="020F0502020204030204" pitchFamily="34" charset="0"/>
                <a:cs typeface="Arial" panose="020B0604020202020204" pitchFamily="34" charset="0"/>
              </a:rPr>
              <a:t>rd</a:t>
            </a:r>
            <a:r>
              <a:rPr lang="en-US" sz="2400" b="1" dirty="0">
                <a:latin typeface="Arial" panose="020B0604020202020204" pitchFamily="34" charset="0"/>
                <a:ea typeface="Calibri" panose="020F0502020204030204" pitchFamily="34" charset="0"/>
                <a:cs typeface="Arial" panose="020B0604020202020204" pitchFamily="34" charset="0"/>
              </a:rPr>
              <a:t> century AD) Book 3:23 </a:t>
            </a:r>
          </a:p>
          <a:p>
            <a:pPr marL="342900" indent="-342900">
              <a:buFont typeface="Arial" panose="020B0604020202020204" pitchFamily="34" charset="0"/>
              <a:buChar char="•"/>
            </a:pPr>
            <a:r>
              <a:rPr lang="en-US" sz="2400" b="1" dirty="0">
                <a:latin typeface="Arial" panose="020B0604020202020204" pitchFamily="34" charset="0"/>
                <a:ea typeface="Calibri" panose="020F0502020204030204" pitchFamily="34" charset="0"/>
                <a:cs typeface="Arial" panose="020B0604020202020204" pitchFamily="34" charset="0"/>
              </a:rPr>
              <a:t>God has had enough of villain, but “mystery of God” will still be preached</a:t>
            </a:r>
          </a:p>
        </p:txBody>
      </p:sp>
      <p:sp>
        <p:nvSpPr>
          <p:cNvPr id="5" name="Title 1">
            <a:extLst>
              <a:ext uri="{FF2B5EF4-FFF2-40B4-BE49-F238E27FC236}">
                <a16:creationId xmlns:a16="http://schemas.microsoft.com/office/drawing/2014/main" id="{6CAF220A-5003-3D53-ABD6-EE6E16D51427}"/>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10:7-11</a:t>
            </a:r>
          </a:p>
        </p:txBody>
      </p:sp>
      <p:sp>
        <p:nvSpPr>
          <p:cNvPr id="6" name="TextBox 5">
            <a:extLst>
              <a:ext uri="{FF2B5EF4-FFF2-40B4-BE49-F238E27FC236}">
                <a16:creationId xmlns:a16="http://schemas.microsoft.com/office/drawing/2014/main" id="{45AC4613-2B27-CC08-73C6-743A8AC2E0C5}"/>
              </a:ext>
            </a:extLst>
          </p:cNvPr>
          <p:cNvSpPr txBox="1"/>
          <p:nvPr/>
        </p:nvSpPr>
        <p:spPr>
          <a:xfrm>
            <a:off x="0" y="6438793"/>
            <a:ext cx="12168333" cy="369332"/>
          </a:xfrm>
          <a:prstGeom prst="rect">
            <a:avLst/>
          </a:prstGeom>
          <a:noFill/>
        </p:spPr>
        <p:txBody>
          <a:bodyPr wrap="square">
            <a:spAutoFit/>
          </a:bodyPr>
          <a:lstStyle/>
          <a:p>
            <a:pPr>
              <a:buClr>
                <a:schemeClr val="tx1"/>
              </a:buClr>
            </a:pPr>
            <a:r>
              <a:rPr lang="en-US" altLang="en-US" b="1" baseline="30000" dirty="0">
                <a:solidFill>
                  <a:srgbClr val="C00000"/>
                </a:solidFill>
                <a:latin typeface="Arial" panose="020B0604020202020204" pitchFamily="34" charset="0"/>
                <a:cs typeface="Arial" panose="020B0604020202020204" pitchFamily="34" charset="0"/>
              </a:rPr>
              <a:t>1</a:t>
            </a:r>
            <a:r>
              <a:rPr lang="en-US" altLang="en-US" b="1" dirty="0">
                <a:solidFill>
                  <a:srgbClr val="C00000"/>
                </a:solidFill>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biblehub.com, Strong’s Concordance</a:t>
            </a:r>
          </a:p>
        </p:txBody>
      </p:sp>
      <p:sp>
        <p:nvSpPr>
          <p:cNvPr id="7" name="Rectangle 6">
            <a:extLst>
              <a:ext uri="{FF2B5EF4-FFF2-40B4-BE49-F238E27FC236}">
                <a16:creationId xmlns:a16="http://schemas.microsoft.com/office/drawing/2014/main" id="{1E550C75-AB6E-9D1D-1785-EA7EBAE17761}"/>
              </a:ext>
            </a:extLst>
          </p:cNvPr>
          <p:cNvSpPr>
            <a:spLocks noChangeArrowheads="1"/>
          </p:cNvSpPr>
          <p:nvPr/>
        </p:nvSpPr>
        <p:spPr bwMode="auto">
          <a:xfrm>
            <a:off x="-8178" y="6383021"/>
            <a:ext cx="12179808" cy="45719"/>
          </a:xfrm>
          <a:prstGeom prst="rect">
            <a:avLst/>
          </a:prstGeom>
          <a:solidFill>
            <a:srgbClr val="A40000"/>
          </a:solidFill>
          <a:ln w="9525" algn="ctr">
            <a:solidFill>
              <a:schemeClr val="tx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160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6620</TotalTime>
  <Words>1937</Words>
  <Application>Microsoft Office PowerPoint</Application>
  <PresentationFormat>Widescreen</PresentationFormat>
  <Paragraphs>272</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Rounded MT Bold</vt:lpstr>
      <vt:lpstr>Calibri</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Jacobs, Bruce L CTR (US)</dc:creator>
  <cp:lastModifiedBy>Bruce Jacobs</cp:lastModifiedBy>
  <cp:revision>1441</cp:revision>
  <dcterms:created xsi:type="dcterms:W3CDTF">2017-05-11T18:36:00Z</dcterms:created>
  <dcterms:modified xsi:type="dcterms:W3CDTF">2024-03-19T23:47:30Z</dcterms:modified>
</cp:coreProperties>
</file>